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75" r:id="rId6"/>
    <p:sldId id="290" r:id="rId7"/>
    <p:sldId id="282" r:id="rId8"/>
    <p:sldId id="291" r:id="rId9"/>
    <p:sldId id="276" r:id="rId10"/>
    <p:sldId id="292" r:id="rId11"/>
    <p:sldId id="261" r:id="rId12"/>
    <p:sldId id="294" r:id="rId13"/>
    <p:sldId id="293" r:id="rId14"/>
    <p:sldId id="263" r:id="rId15"/>
    <p:sldId id="277" r:id="rId16"/>
    <p:sldId id="264" r:id="rId17"/>
    <p:sldId id="278" r:id="rId18"/>
    <p:sldId id="279" r:id="rId19"/>
    <p:sldId id="265" r:id="rId20"/>
    <p:sldId id="266" r:id="rId21"/>
    <p:sldId id="267" r:id="rId22"/>
    <p:sldId id="268" r:id="rId23"/>
    <p:sldId id="280" r:id="rId24"/>
    <p:sldId id="272" r:id="rId25"/>
    <p:sldId id="281" r:id="rId26"/>
    <p:sldId id="271" r:id="rId27"/>
    <p:sldId id="283" r:id="rId28"/>
    <p:sldId id="284" r:id="rId29"/>
    <p:sldId id="286" r:id="rId30"/>
    <p:sldId id="287" r:id="rId31"/>
    <p:sldId id="285" r:id="rId32"/>
    <p:sldId id="288" r:id="rId33"/>
    <p:sldId id="289" r:id="rId34"/>
    <p:sldId id="295" r:id="rId35"/>
    <p:sldId id="296" r:id="rId36"/>
    <p:sldId id="297" r:id="rId37"/>
    <p:sldId id="299" r:id="rId38"/>
    <p:sldId id="298" r:id="rId39"/>
    <p:sldId id="302" r:id="rId40"/>
    <p:sldId id="303" r:id="rId41"/>
    <p:sldId id="304" r:id="rId42"/>
    <p:sldId id="305" r:id="rId43"/>
    <p:sldId id="306" r:id="rId44"/>
    <p:sldId id="30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4660"/>
  </p:normalViewPr>
  <p:slideViewPr>
    <p:cSldViewPr>
      <p:cViewPr varScale="1">
        <p:scale>
          <a:sx n="75" d="100"/>
          <a:sy n="75" d="100"/>
        </p:scale>
        <p:origin x="-9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9/23/2017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    </a:t>
            </a:r>
            <a:r>
              <a:rPr lang="en-US" smtClean="0"/>
              <a:t>Digital Carrier </a:t>
            </a:r>
            <a:r>
              <a:rPr lang="en-US" dirty="0" smtClean="0"/>
              <a:t>S</a:t>
            </a:r>
            <a:r>
              <a:rPr lang="en-US" smtClean="0"/>
              <a:t>ystems</a:t>
            </a:r>
            <a:endParaRPr lang="en-IN" dirty="0"/>
          </a:p>
        </p:txBody>
      </p:sp>
      <p:sp>
        <p:nvSpPr>
          <p:cNvPr id="5" name="Content Placeholder 4"/>
          <p:cNvSpPr>
            <a:spLocks noGrp="1"/>
          </p:cNvSpPr>
          <p:nvPr>
            <p:ph idx="1"/>
          </p:nvPr>
        </p:nvSpPr>
        <p:spPr>
          <a:xfrm>
            <a:off x="457200" y="2209800"/>
            <a:ext cx="8229600" cy="3581400"/>
          </a:xfrm>
        </p:spPr>
        <p:txBody>
          <a:bodyPr/>
          <a:lstStyle/>
          <a:p>
            <a:pPr marL="0" indent="0" algn="ctr">
              <a:buNone/>
              <a:defRPr/>
            </a:pPr>
            <a:r>
              <a:rPr lang="en-US" sz="5400" b="1" dirty="0">
                <a:solidFill>
                  <a:srgbClr val="990033"/>
                </a:solidFill>
                <a:latin typeface="Imprint MT Shadow" panose="04020605060303030202" pitchFamily="82" charset="0"/>
              </a:rPr>
              <a:t>K.S.V.SAMBASIVARAO</a:t>
            </a:r>
          </a:p>
          <a:p>
            <a:pPr marL="0" indent="0" algn="ctr">
              <a:buNone/>
              <a:defRPr/>
            </a:pPr>
            <a:endParaRPr lang="en-US" sz="2800" dirty="0">
              <a:latin typeface="Lucida Handwriting" pitchFamily="66" charset="0"/>
            </a:endParaRPr>
          </a:p>
          <a:p>
            <a:pPr marL="0" indent="0" algn="ctr">
              <a:buNone/>
              <a:defRPr/>
            </a:pPr>
            <a:r>
              <a:rPr lang="en-US" sz="2800" dirty="0">
                <a:latin typeface="Georgia" pitchFamily="18" charset="0"/>
              </a:rPr>
              <a:t>HOD</a:t>
            </a:r>
          </a:p>
          <a:p>
            <a:pPr marL="0" indent="0" algn="ctr">
              <a:buNone/>
              <a:defRPr/>
            </a:pPr>
            <a:r>
              <a:rPr lang="en-US" sz="2800" dirty="0">
                <a:latin typeface="Georgia" pitchFamily="18" charset="0"/>
              </a:rPr>
              <a:t>DEPT. OF ELECTRONICS </a:t>
            </a:r>
          </a:p>
          <a:p>
            <a:pPr marL="0" indent="0" algn="ctr">
              <a:buNone/>
              <a:defRPr/>
            </a:pPr>
            <a:r>
              <a:rPr lang="en-US" dirty="0">
                <a:latin typeface="Georgia" pitchFamily="18" charset="0"/>
              </a:rPr>
              <a:t> PBSC COLLEGE Of A&amp; S</a:t>
            </a:r>
          </a:p>
          <a:p>
            <a:pPr marL="0" indent="0" algn="ctr">
              <a:buNone/>
              <a:defRPr/>
            </a:pPr>
            <a:r>
              <a:rPr lang="en-US" dirty="0">
                <a:latin typeface="Georgia" pitchFamily="18" charset="0"/>
              </a:rPr>
              <a:t>VIJAYAWADA</a:t>
            </a:r>
          </a:p>
          <a:p>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C:\Users\hp\Desktop\asynchronous_fsk_detector.jpg"/>
          <p:cNvPicPr>
            <a:picLocks noGrp="1" noChangeAspect="1" noChangeArrowheads="1"/>
          </p:cNvPicPr>
          <p:nvPr>
            <p:ph idx="1"/>
          </p:nvPr>
        </p:nvPicPr>
        <p:blipFill>
          <a:blip r:embed="rId2"/>
          <a:srcRect/>
          <a:stretch>
            <a:fillRect/>
          </a:stretch>
        </p:blipFill>
        <p:spPr bwMode="auto">
          <a:xfrm>
            <a:off x="1000100" y="785794"/>
            <a:ext cx="6858048" cy="4321050"/>
          </a:xfrm>
          <a:prstGeom prst="rect">
            <a:avLst/>
          </a:prstGeom>
          <a:noFill/>
        </p:spPr>
      </p:pic>
      <p:sp>
        <p:nvSpPr>
          <p:cNvPr id="5" name="TextBox 4"/>
          <p:cNvSpPr txBox="1"/>
          <p:nvPr/>
        </p:nvSpPr>
        <p:spPr>
          <a:xfrm>
            <a:off x="3857620" y="5429264"/>
            <a:ext cx="1721946" cy="369332"/>
          </a:xfrm>
          <a:prstGeom prst="rect">
            <a:avLst/>
          </a:prstGeom>
          <a:noFill/>
        </p:spPr>
        <p:txBody>
          <a:bodyPr wrap="none" rtlCol="0">
            <a:spAutoFit/>
          </a:bodyPr>
          <a:lstStyle/>
          <a:p>
            <a:r>
              <a:rPr lang="en-US" dirty="0" smtClean="0"/>
              <a:t>De-modulation</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p:spPr>
        <p:txBody>
          <a:bodyPr>
            <a:normAutofit fontScale="90000"/>
          </a:bodyPr>
          <a:lstStyle/>
          <a:p>
            <a:r>
              <a:rPr lang="en-US" dirty="0" smtClean="0"/>
              <a:t>PSK:</a:t>
            </a:r>
            <a:endParaRPr lang="en-IN" dirty="0"/>
          </a:p>
        </p:txBody>
      </p:sp>
      <p:sp>
        <p:nvSpPr>
          <p:cNvPr id="3" name="Content Placeholder 2"/>
          <p:cNvSpPr>
            <a:spLocks noGrp="1"/>
          </p:cNvSpPr>
          <p:nvPr>
            <p:ph idx="1"/>
          </p:nvPr>
        </p:nvSpPr>
        <p:spPr>
          <a:xfrm>
            <a:off x="457200" y="1428736"/>
            <a:ext cx="8229600" cy="4929222"/>
          </a:xfrm>
        </p:spPr>
        <p:txBody>
          <a:bodyPr>
            <a:normAutofit fontScale="62500" lnSpcReduction="20000"/>
          </a:bodyPr>
          <a:lstStyle/>
          <a:p>
            <a:pPr>
              <a:buNone/>
            </a:pPr>
            <a:endParaRPr lang="en-IN" sz="2800" dirty="0" smtClean="0"/>
          </a:p>
          <a:p>
            <a:pPr lvl="0"/>
            <a:r>
              <a:rPr lang="en-US" sz="2900" dirty="0" smtClean="0"/>
              <a:t>The system is keyed by shifting [1,-1] the phase of the carrier between the 2 levels 0</a:t>
            </a:r>
            <a:r>
              <a:rPr lang="en-US" sz="2900" baseline="30000" dirty="0" smtClean="0"/>
              <a:t>0 </a:t>
            </a:r>
            <a:r>
              <a:rPr lang="en-US" sz="2900" dirty="0" smtClean="0"/>
              <a:t>and 180</a:t>
            </a:r>
            <a:r>
              <a:rPr lang="en-US" sz="2900" baseline="30000" dirty="0" smtClean="0"/>
              <a:t>0 </a:t>
            </a:r>
            <a:r>
              <a:rPr lang="en-US" sz="2900" dirty="0" smtClean="0"/>
              <a:t>then it is called PSK.</a:t>
            </a:r>
            <a:endParaRPr lang="en-IN" sz="2900" dirty="0" smtClean="0"/>
          </a:p>
          <a:p>
            <a:pPr lvl="0"/>
            <a:r>
              <a:rPr lang="en-US" sz="2900" dirty="0" smtClean="0"/>
              <a:t>It is also known phase reversal key (PRK).</a:t>
            </a:r>
          </a:p>
          <a:p>
            <a:pPr lvl="0"/>
            <a:endParaRPr lang="en-US" sz="2900" dirty="0" smtClean="0"/>
          </a:p>
          <a:p>
            <a:pPr lvl="0">
              <a:buNone/>
            </a:pPr>
            <a:endParaRPr lang="en-IN" sz="2900" dirty="0" smtClean="0"/>
          </a:p>
          <a:p>
            <a:pPr>
              <a:buNone/>
            </a:pPr>
            <a:r>
              <a:rPr lang="en-US" sz="2900" b="1" dirty="0" smtClean="0"/>
              <a:t>Generation of PSK:</a:t>
            </a:r>
            <a:endParaRPr lang="en-IN" sz="2900" dirty="0" smtClean="0"/>
          </a:p>
          <a:p>
            <a:pPr lvl="0"/>
            <a:r>
              <a:rPr lang="en-US" sz="2900" dirty="0" smtClean="0"/>
              <a:t>The CKT for implementing BPSK is a balanced modulator , which is a multiplier CKT.</a:t>
            </a:r>
            <a:endParaRPr lang="en-IN" sz="2900" dirty="0" smtClean="0"/>
          </a:p>
          <a:p>
            <a:pPr lvl="0"/>
            <a:r>
              <a:rPr lang="en-US" sz="2900" dirty="0" smtClean="0"/>
              <a:t>The input baseband signal is first converted into polar-non return zero ( 1) &amp; then given to a balanced modulator (Multiplier) to generate PSK signal.</a:t>
            </a:r>
            <a:endParaRPr lang="en-IN" sz="2900" dirty="0" smtClean="0"/>
          </a:p>
          <a:p>
            <a:pPr>
              <a:buNone/>
            </a:pPr>
            <a:endParaRPr lang="en-IN" sz="2900" dirty="0" smtClean="0"/>
          </a:p>
          <a:p>
            <a:r>
              <a:rPr lang="en-US" sz="2900" dirty="0" smtClean="0"/>
              <a:t>The o/p of balanced modulator is</a:t>
            </a:r>
            <a:endParaRPr lang="en-IN" sz="2900" dirty="0" smtClean="0"/>
          </a:p>
          <a:p>
            <a:r>
              <a:rPr lang="en-US" sz="2900" dirty="0" smtClean="0"/>
              <a:t>V</a:t>
            </a:r>
            <a:r>
              <a:rPr lang="en-US" sz="2900" baseline="-25000" dirty="0" smtClean="0"/>
              <a:t>0 </a:t>
            </a:r>
            <a:r>
              <a:rPr lang="en-US" sz="2900" dirty="0" smtClean="0"/>
              <a:t>= b (t). A Cos (</a:t>
            </a:r>
            <a:r>
              <a:rPr lang="en-US" sz="2900" dirty="0" err="1" smtClean="0"/>
              <a:t>ω</a:t>
            </a:r>
            <a:r>
              <a:rPr lang="en-US" sz="2900" baseline="-25000" dirty="0" err="1" smtClean="0"/>
              <a:t>c</a:t>
            </a:r>
            <a:r>
              <a:rPr lang="en-US" sz="2900" dirty="0" err="1" smtClean="0"/>
              <a:t>t</a:t>
            </a:r>
            <a:r>
              <a:rPr lang="en-US" sz="2900" dirty="0" smtClean="0"/>
              <a:t>+ θ)</a:t>
            </a:r>
            <a:endParaRPr lang="en-IN" sz="2900" dirty="0" smtClean="0"/>
          </a:p>
          <a:p>
            <a:r>
              <a:rPr lang="en-US" sz="2900" dirty="0" smtClean="0"/>
              <a:t>If b (t) =1; V</a:t>
            </a:r>
            <a:r>
              <a:rPr lang="en-US" sz="2900" baseline="-25000" dirty="0" smtClean="0"/>
              <a:t>0 </a:t>
            </a:r>
            <a:r>
              <a:rPr lang="en-US" sz="2900" dirty="0" smtClean="0"/>
              <a:t>= A Cos (</a:t>
            </a:r>
            <a:r>
              <a:rPr lang="en-US" sz="2900" dirty="0" err="1" smtClean="0"/>
              <a:t>ω</a:t>
            </a:r>
            <a:r>
              <a:rPr lang="en-US" sz="2900" baseline="-25000" dirty="0" err="1" smtClean="0"/>
              <a:t>c</a:t>
            </a:r>
            <a:r>
              <a:rPr lang="en-US" sz="2900" dirty="0" err="1" smtClean="0"/>
              <a:t>t</a:t>
            </a:r>
            <a:r>
              <a:rPr lang="en-US" sz="2900" dirty="0" smtClean="0"/>
              <a:t>+ θ) {in-phase}</a:t>
            </a:r>
            <a:endParaRPr lang="en-IN" sz="2900" dirty="0" smtClean="0"/>
          </a:p>
          <a:p>
            <a:r>
              <a:rPr lang="en-US" sz="2900" dirty="0" smtClean="0"/>
              <a:t>If b (t) =-1; V</a:t>
            </a:r>
            <a:r>
              <a:rPr lang="en-US" sz="2900" baseline="-25000" dirty="0" smtClean="0"/>
              <a:t>0 </a:t>
            </a:r>
            <a:r>
              <a:rPr lang="en-US" sz="2900" dirty="0" smtClean="0"/>
              <a:t>= </a:t>
            </a:r>
            <a:r>
              <a:rPr lang="en-US" sz="2900" b="1" dirty="0" smtClean="0"/>
              <a:t>-</a:t>
            </a:r>
            <a:r>
              <a:rPr lang="en-US" sz="2900" dirty="0" smtClean="0"/>
              <a:t> A Cos (</a:t>
            </a:r>
            <a:r>
              <a:rPr lang="en-US" sz="2900" dirty="0" err="1" smtClean="0"/>
              <a:t>ω</a:t>
            </a:r>
            <a:r>
              <a:rPr lang="en-US" sz="2900" baseline="-25000" dirty="0" err="1" smtClean="0"/>
              <a:t>c</a:t>
            </a:r>
            <a:r>
              <a:rPr lang="en-US" sz="2900" dirty="0" err="1" smtClean="0"/>
              <a:t>t</a:t>
            </a:r>
            <a:r>
              <a:rPr lang="en-US" sz="2900" dirty="0" smtClean="0"/>
              <a:t>+ θ) {out-phase by 180</a:t>
            </a:r>
            <a:r>
              <a:rPr lang="en-US" sz="2900" baseline="30000" dirty="0" smtClean="0"/>
              <a:t>0</a:t>
            </a:r>
            <a:r>
              <a:rPr lang="en-US" sz="2900" dirty="0" smtClean="0"/>
              <a:t>}</a:t>
            </a:r>
            <a:endParaRPr lang="en-IN" sz="2900" dirty="0" smtClean="0"/>
          </a:p>
          <a:p>
            <a:r>
              <a:rPr lang="en-US" sz="2900" dirty="0" smtClean="0"/>
              <a:t>			V</a:t>
            </a:r>
            <a:r>
              <a:rPr lang="en-US" sz="2900" baseline="-25000" dirty="0" smtClean="0"/>
              <a:t>0</a:t>
            </a:r>
            <a:r>
              <a:rPr lang="en-US" sz="2900" dirty="0" smtClean="0"/>
              <a:t> = Cos</a:t>
            </a:r>
            <a:r>
              <a:rPr lang="en-US" sz="2900" dirty="0" smtClean="0">
                <a:sym typeface="Symbol"/>
              </a:rPr>
              <a:t></a:t>
            </a:r>
            <a:r>
              <a:rPr lang="en-US" sz="2900" dirty="0" smtClean="0"/>
              <a:t> = A Cos (</a:t>
            </a:r>
            <a:r>
              <a:rPr lang="en-US" sz="2900" dirty="0" smtClean="0">
                <a:sym typeface="Symbol"/>
              </a:rPr>
              <a:t></a:t>
            </a:r>
            <a:r>
              <a:rPr lang="en-US" sz="2900" dirty="0" smtClean="0"/>
              <a:t>+</a:t>
            </a:r>
            <a:r>
              <a:rPr lang="en-US" sz="2900" dirty="0" err="1" smtClean="0"/>
              <a:t>ω</a:t>
            </a:r>
            <a:r>
              <a:rPr lang="en-US" sz="2900" baseline="-25000" dirty="0" err="1" smtClean="0"/>
              <a:t>c</a:t>
            </a:r>
            <a:r>
              <a:rPr lang="en-US" sz="2900" dirty="0" err="1" smtClean="0"/>
              <a:t>t</a:t>
            </a:r>
            <a:r>
              <a:rPr lang="en-US" sz="2900" dirty="0" smtClean="0"/>
              <a:t>+ θ)</a:t>
            </a:r>
          </a:p>
          <a:p>
            <a:pPr algn="just"/>
            <a:endParaRPr lang="en-US" sz="2900" dirty="0"/>
          </a:p>
          <a:p>
            <a:endParaRPr lang="en-IN" sz="2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Grp="1" noChangeAspect="1" noChangeArrowheads="1"/>
          </p:cNvPicPr>
          <p:nvPr>
            <p:ph idx="1"/>
          </p:nvPr>
        </p:nvPicPr>
        <p:blipFill>
          <a:blip r:embed="rId2"/>
          <a:srcRect/>
          <a:stretch>
            <a:fillRect/>
          </a:stretch>
        </p:blipFill>
        <p:spPr bwMode="auto">
          <a:xfrm>
            <a:off x="642910" y="785794"/>
            <a:ext cx="7215237" cy="2500331"/>
          </a:xfrm>
          <a:prstGeom prst="rect">
            <a:avLst/>
          </a:prstGeom>
          <a:noFill/>
          <a:ln w="9525">
            <a:noFill/>
            <a:miter lim="800000"/>
            <a:headEnd/>
            <a:tailEnd/>
          </a:ln>
          <a:effectLst/>
        </p:spPr>
      </p:pic>
      <p:pic>
        <p:nvPicPr>
          <p:cNvPr id="45060" name="Picture 4"/>
          <p:cNvPicPr>
            <a:picLocks noChangeAspect="1" noChangeArrowheads="1"/>
          </p:cNvPicPr>
          <p:nvPr/>
        </p:nvPicPr>
        <p:blipFill>
          <a:blip r:embed="rId3"/>
          <a:srcRect/>
          <a:stretch>
            <a:fillRect/>
          </a:stretch>
        </p:blipFill>
        <p:spPr bwMode="auto">
          <a:xfrm>
            <a:off x="214282" y="3571876"/>
            <a:ext cx="8315325" cy="2357454"/>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Demodulation:</a:t>
            </a:r>
            <a:endParaRPr lang="en-IN" dirty="0"/>
          </a:p>
        </p:txBody>
      </p:sp>
      <p:sp>
        <p:nvSpPr>
          <p:cNvPr id="3" name="Content Placeholder 2"/>
          <p:cNvSpPr>
            <a:spLocks noGrp="1"/>
          </p:cNvSpPr>
          <p:nvPr>
            <p:ph idx="1"/>
          </p:nvPr>
        </p:nvSpPr>
        <p:spPr/>
        <p:txBody>
          <a:bodyPr/>
          <a:lstStyle/>
          <a:p>
            <a:pPr lvl="0"/>
            <a:r>
              <a:rPr lang="en-US" sz="2800" dirty="0" smtClean="0"/>
              <a:t>The BPSK signal which is transmitted by radiation is the process to recover the base band signal.</a:t>
            </a:r>
            <a:endParaRPr lang="en-IN" sz="2800" dirty="0" smtClean="0"/>
          </a:p>
          <a:p>
            <a:pPr lvl="0"/>
            <a:r>
              <a:rPr lang="en-US" sz="2800" dirty="0" smtClean="0"/>
              <a:t>Initially, the carrier is recovered by using the carrier recovery CKT </a:t>
            </a:r>
            <a:r>
              <a:rPr lang="en-US" sz="2800" b="1" dirty="0" smtClean="0"/>
              <a:t>.</a:t>
            </a:r>
            <a:r>
              <a:rPr lang="en-US" sz="2800" dirty="0" smtClean="0"/>
              <a:t> It is also known as coherent detection.</a:t>
            </a:r>
            <a:endParaRPr lang="en-IN" sz="2800" dirty="0" smtClean="0"/>
          </a:p>
          <a:p>
            <a:pPr lvl="0"/>
            <a:r>
              <a:rPr lang="en-US" sz="2800" dirty="0" smtClean="0"/>
              <a:t>The o/p of the circuit is then given to a polar non-return zeros detector CKT. The final o/p of CKT is base band signal.</a:t>
            </a:r>
            <a:endParaRPr lang="en-IN" sz="2800"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1010400"/>
          </a:xfrm>
        </p:spPr>
        <p:txBody>
          <a:bodyPr/>
          <a:lstStyle/>
          <a:p>
            <a:pPr algn="ctr"/>
            <a:r>
              <a:rPr lang="en-US" dirty="0" smtClean="0"/>
              <a:t>PULSE MODULATION</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Pulse modulation may be used to transmit the analog information such as continuous speech or data</a:t>
            </a:r>
          </a:p>
          <a:p>
            <a:r>
              <a:rPr lang="en-US" dirty="0" smtClean="0"/>
              <a:t>It is a system in which continuous waveforms are sampled at the regular intervals. The information regarding the signal is transmitted in the form of the pulses</a:t>
            </a:r>
          </a:p>
          <a:p>
            <a:r>
              <a:rPr lang="en-US" dirty="0" smtClean="0"/>
              <a:t>At the receiving end, the original waveforms may be re-constructed from the information regarding the samples.</a:t>
            </a:r>
            <a:endParaRPr lang="en-IN" dirty="0" smtClean="0"/>
          </a:p>
          <a:p>
            <a:r>
              <a:rPr lang="en-US" dirty="0" smtClean="0"/>
              <a:t>In pulse modulation, carrier signal is a discrete pulse train instead of sine wave. The modulation signal various amplitude width or position of these discrete pulses to get PAM (pulse amplitude modulation), PWM (pulse width modulation), and PPM (pulse position modulation) signals respectively.</a:t>
            </a:r>
            <a:endParaRPr lang="en-IN"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a:stretch>
            <a:fillRect/>
          </a:stretch>
        </p:blipFill>
        <p:spPr bwMode="auto">
          <a:xfrm>
            <a:off x="1142976" y="1000108"/>
            <a:ext cx="6143668" cy="3848821"/>
          </a:xfrm>
          <a:prstGeom prst="rect">
            <a:avLst/>
          </a:prstGeom>
          <a:noFill/>
          <a:ln w="9525">
            <a:noFill/>
            <a:miter lim="800000"/>
            <a:headEnd/>
            <a:tailEnd/>
          </a:ln>
        </p:spPr>
      </p:pic>
    </p:spTree>
    <p:extLst>
      <p:ext uri="{BB962C8B-B14F-4D97-AF65-F5344CB8AC3E}">
        <p14:creationId xmlns:p14="http://schemas.microsoft.com/office/powerpoint/2010/main" xmlns="" val="4057337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a:t>
            </a:r>
            <a:endParaRPr lang="en-IN" dirty="0"/>
          </a:p>
        </p:txBody>
      </p:sp>
      <p:sp>
        <p:nvSpPr>
          <p:cNvPr id="3" name="Content Placeholder 2"/>
          <p:cNvSpPr>
            <a:spLocks noGrp="1"/>
          </p:cNvSpPr>
          <p:nvPr>
            <p:ph idx="1"/>
          </p:nvPr>
        </p:nvSpPr>
        <p:spPr>
          <a:xfrm>
            <a:off x="457200" y="928670"/>
            <a:ext cx="8229600" cy="5395930"/>
          </a:xfrm>
        </p:spPr>
        <p:txBody>
          <a:bodyPr>
            <a:normAutofit lnSpcReduction="10000"/>
          </a:bodyPr>
          <a:lstStyle/>
          <a:p>
            <a:pPr>
              <a:buNone/>
            </a:pPr>
            <a:r>
              <a:rPr lang="en-US" sz="2400" b="1" dirty="0" smtClean="0"/>
              <a:t>Sampling Theorem:</a:t>
            </a:r>
            <a:r>
              <a:rPr lang="en-US" sz="2400" dirty="0" smtClean="0"/>
              <a:t> It states that the sampling frequency (F</a:t>
            </a:r>
            <a:r>
              <a:rPr lang="en-US" sz="2400" baseline="-25000" dirty="0" smtClean="0"/>
              <a:t>s</a:t>
            </a:r>
            <a:r>
              <a:rPr lang="en-US" sz="2400" dirty="0" smtClean="0"/>
              <a:t>) i.e., number of samples per second should be greater than or equal to twice the maximum frequency component (F</a:t>
            </a:r>
            <a:r>
              <a:rPr lang="en-US" sz="2400" baseline="-25000" dirty="0" smtClean="0"/>
              <a:t>m</a:t>
            </a:r>
            <a:r>
              <a:rPr lang="en-US" sz="2400" dirty="0" smtClean="0"/>
              <a:t>) of the signal.					</a:t>
            </a:r>
            <a:endParaRPr lang="en-IN" sz="2400" dirty="0" smtClean="0"/>
          </a:p>
          <a:p>
            <a:pPr>
              <a:buNone/>
            </a:pPr>
            <a:r>
              <a:rPr lang="en-US" sz="2400" dirty="0" smtClean="0"/>
              <a:t>                                     F</a:t>
            </a:r>
            <a:r>
              <a:rPr lang="en-US" sz="2400" baseline="-25000" dirty="0" smtClean="0"/>
              <a:t>s</a:t>
            </a:r>
            <a:r>
              <a:rPr lang="en-US" sz="2400" dirty="0" smtClean="0"/>
              <a:t> &gt; 2F</a:t>
            </a:r>
            <a:r>
              <a:rPr lang="en-US" sz="2400" baseline="-25000" dirty="0" smtClean="0"/>
              <a:t>m</a:t>
            </a:r>
            <a:endParaRPr lang="en-IN" sz="2400" dirty="0" smtClean="0"/>
          </a:p>
          <a:p>
            <a:pPr>
              <a:buNone/>
            </a:pPr>
            <a:r>
              <a:rPr lang="en-US" sz="2400" b="1" dirty="0" smtClean="0"/>
              <a:t>Nyquist Rate:</a:t>
            </a:r>
            <a:r>
              <a:rPr lang="en-US" sz="2400" dirty="0" smtClean="0"/>
              <a:t> The minimum possible value of sampling frequency is termed as </a:t>
            </a:r>
            <a:r>
              <a:rPr lang="en-US" sz="2400" i="1" dirty="0" smtClean="0"/>
              <a:t>Nyquist rate. </a:t>
            </a:r>
            <a:r>
              <a:rPr lang="en-US" sz="2400" dirty="0" smtClean="0"/>
              <a:t>According to sampling theorem, the nyquist rate is </a:t>
            </a:r>
            <a:endParaRPr lang="en-IN" sz="2400" dirty="0" smtClean="0"/>
          </a:p>
          <a:p>
            <a:pPr>
              <a:buNone/>
            </a:pPr>
            <a:r>
              <a:rPr lang="en-US" sz="2400" dirty="0" smtClean="0"/>
              <a:t>                                 F</a:t>
            </a:r>
            <a:r>
              <a:rPr lang="en-US" sz="2400" baseline="-25000" dirty="0" smtClean="0"/>
              <a:t>s min</a:t>
            </a:r>
            <a:r>
              <a:rPr lang="en-US" sz="2400" dirty="0" smtClean="0"/>
              <a:t> = 2F</a:t>
            </a:r>
            <a:r>
              <a:rPr lang="en-US" sz="2400" baseline="-25000" dirty="0" smtClean="0"/>
              <a:t>m</a:t>
            </a:r>
            <a:endParaRPr lang="en-IN" sz="2400" dirty="0" smtClean="0"/>
          </a:p>
          <a:p>
            <a:r>
              <a:rPr lang="en-US" sz="2400" dirty="0" smtClean="0"/>
              <a:t>But, the minimum sampling frequency F</a:t>
            </a:r>
            <a:r>
              <a:rPr lang="en-US" sz="2400" baseline="-25000" dirty="0" smtClean="0"/>
              <a:t>s</a:t>
            </a:r>
            <a:r>
              <a:rPr lang="en-US" sz="2400" dirty="0" smtClean="0"/>
              <a:t> is equal to 2F</a:t>
            </a:r>
            <a:r>
              <a:rPr lang="en-US" sz="2400" baseline="-25000" dirty="0" smtClean="0"/>
              <a:t>m</a:t>
            </a:r>
            <a:r>
              <a:rPr lang="en-US" sz="2400" dirty="0" smtClean="0"/>
              <a:t> cannot be achieved in practice because of the difficulty in realizing the ideal filters. Practically we must use the sampling frequency which is more than twice the maximum frequency in baseband waveform.</a:t>
            </a:r>
            <a:endParaRPr lang="en-IN" sz="2400" dirty="0" smtClean="0"/>
          </a:p>
          <a:p>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581772"/>
          </a:xfrm>
        </p:spPr>
        <p:txBody>
          <a:bodyPr>
            <a:normAutofit fontScale="90000"/>
          </a:bodyPr>
          <a:lstStyle/>
          <a:p>
            <a:pPr algn="ctr"/>
            <a:r>
              <a:rPr lang="en-US" dirty="0" smtClean="0"/>
              <a:t>PAM Generation</a:t>
            </a:r>
            <a:endParaRPr lang="en-IN" dirty="0"/>
          </a:p>
        </p:txBody>
      </p:sp>
      <p:sp>
        <p:nvSpPr>
          <p:cNvPr id="5" name="Content Placeholder 4"/>
          <p:cNvSpPr>
            <a:spLocks noGrp="1"/>
          </p:cNvSpPr>
          <p:nvPr>
            <p:ph idx="1"/>
          </p:nvPr>
        </p:nvSpPr>
        <p:spPr>
          <a:xfrm>
            <a:off x="457200" y="1428736"/>
            <a:ext cx="8229600" cy="4895864"/>
          </a:xfrm>
        </p:spPr>
        <p:txBody>
          <a:bodyPr>
            <a:normAutofit fontScale="92500" lnSpcReduction="20000"/>
          </a:bodyPr>
          <a:lstStyle/>
          <a:p>
            <a:r>
              <a:rPr lang="en-US" dirty="0" smtClean="0"/>
              <a:t>In PAM system the signal is sampled at regular intervals and each sample is made proportional to amplitude of the signal at the instant of sampling. The pulses are then sent by either wire or cable which is used to modulate a carrier.</a:t>
            </a:r>
            <a:endParaRPr lang="en-IN" b="1" dirty="0" smtClean="0"/>
          </a:p>
          <a:p>
            <a:r>
              <a:rPr lang="en-US" dirty="0" smtClean="0"/>
              <a:t>It is very easy to generate and demodulate PAM. The signal to be converted to PAM is fed through switch which is controlled by pulse train. When pulse is present i.e., signal is at high level, switch closed. When pulse is absent i.e., signal is at low level switch is open. With this control action of switch we get pulse amplitude waveform at the output terminal of switch. </a:t>
            </a:r>
          </a:p>
          <a:p>
            <a:r>
              <a:rPr lang="en-US" dirty="0" smtClean="0"/>
              <a:t>The pulse amplitude modulated signal is passed through a pulse shaping network, which gives them flat tops as these output pulses can be used to frequency modulate the carrier to form PAM-FM system.</a:t>
            </a:r>
            <a:endParaRPr lang="en-IN" dirty="0" smtClean="0"/>
          </a:p>
          <a:p>
            <a:endParaRPr lang="en-IN" dirty="0"/>
          </a:p>
        </p:txBody>
      </p:sp>
    </p:spTree>
    <p:extLst>
      <p:ext uri="{BB962C8B-B14F-4D97-AF65-F5344CB8AC3E}">
        <p14:creationId xmlns:p14="http://schemas.microsoft.com/office/powerpoint/2010/main" xmlns="" val="3010777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571472" y="714356"/>
            <a:ext cx="7286676" cy="3357586"/>
          </a:xfrm>
          <a:prstGeom prst="rect">
            <a:avLst/>
          </a:prstGeom>
          <a:noFill/>
          <a:ln w="9525">
            <a:noFill/>
            <a:miter lim="800000"/>
            <a:headEnd/>
            <a:tailEnd/>
          </a:ln>
        </p:spPr>
      </p:pic>
      <p:sp>
        <p:nvSpPr>
          <p:cNvPr id="5" name="TextBox 4"/>
          <p:cNvSpPr txBox="1"/>
          <p:nvPr/>
        </p:nvSpPr>
        <p:spPr>
          <a:xfrm>
            <a:off x="5143504" y="6500834"/>
            <a:ext cx="2452379" cy="369332"/>
          </a:xfrm>
          <a:prstGeom prst="rect">
            <a:avLst/>
          </a:prstGeom>
          <a:noFill/>
        </p:spPr>
        <p:txBody>
          <a:bodyPr wrap="square" rtlCol="0">
            <a:spAutoFit/>
          </a:bodyPr>
          <a:lstStyle/>
          <a:p>
            <a:r>
              <a:rPr lang="en-US" dirty="0" smtClean="0"/>
              <a:t>Generation of PAM</a:t>
            </a:r>
            <a:endParaRPr lang="en-IN" dirty="0"/>
          </a:p>
        </p:txBody>
      </p:sp>
      <p:pic>
        <p:nvPicPr>
          <p:cNvPr id="18434" name="Picture 2"/>
          <p:cNvPicPr>
            <a:picLocks noChangeAspect="1" noChangeArrowheads="1"/>
          </p:cNvPicPr>
          <p:nvPr/>
        </p:nvPicPr>
        <p:blipFill>
          <a:blip r:embed="rId3"/>
          <a:srcRect/>
          <a:stretch>
            <a:fillRect/>
          </a:stretch>
        </p:blipFill>
        <p:spPr bwMode="auto">
          <a:xfrm>
            <a:off x="714348" y="4143380"/>
            <a:ext cx="5643602" cy="2257425"/>
          </a:xfrm>
          <a:prstGeom prst="rect">
            <a:avLst/>
          </a:prstGeom>
          <a:noFill/>
          <a:ln w="9525">
            <a:noFill/>
            <a:miter lim="800000"/>
            <a:headEnd/>
            <a:tailEnd/>
          </a:ln>
          <a:effectLst/>
        </p:spPr>
      </p:pic>
    </p:spTree>
    <p:extLst>
      <p:ext uri="{BB962C8B-B14F-4D97-AF65-F5344CB8AC3E}">
        <p14:creationId xmlns:p14="http://schemas.microsoft.com/office/powerpoint/2010/main" xmlns="" val="650299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PAM Detection</a:t>
            </a:r>
            <a:endParaRPr lang="en-IN" dirty="0"/>
          </a:p>
        </p:txBody>
      </p:sp>
      <p:sp>
        <p:nvSpPr>
          <p:cNvPr id="5" name="Content Placeholder 4"/>
          <p:cNvSpPr>
            <a:spLocks noGrp="1"/>
          </p:cNvSpPr>
          <p:nvPr>
            <p:ph idx="1"/>
          </p:nvPr>
        </p:nvSpPr>
        <p:spPr/>
        <p:txBody>
          <a:bodyPr/>
          <a:lstStyle/>
          <a:p>
            <a:pPr>
              <a:buNone/>
            </a:pPr>
            <a:r>
              <a:rPr lang="en-US" dirty="0" smtClean="0"/>
              <a:t>    In the receiver, the pulses are detected by a standard FM demodulator. Then they are passed to an ordinary diode detector, which is followed by a low pass filter. If the cut-off frequency of this filter is greater than the highest signal frequency, but at the same time much less than the sampling frequency of the pulses, then the original signal can be recovered at the received end, without distortion.</a:t>
            </a:r>
            <a:endParaRPr lang="en-IN" dirty="0" smtClean="0"/>
          </a:p>
          <a:p>
            <a:endParaRPr lang="en-IN" dirty="0"/>
          </a:p>
        </p:txBody>
      </p:sp>
      <p:pic>
        <p:nvPicPr>
          <p:cNvPr id="6" name="Picture 5"/>
          <p:cNvPicPr/>
          <p:nvPr/>
        </p:nvPicPr>
        <p:blipFill>
          <a:blip r:embed="rId2"/>
          <a:srcRect/>
          <a:stretch>
            <a:fillRect/>
          </a:stretch>
        </p:blipFill>
        <p:spPr bwMode="auto">
          <a:xfrm>
            <a:off x="1214414" y="5286388"/>
            <a:ext cx="6715172" cy="100013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28604"/>
            <a:ext cx="8229600" cy="1418484"/>
          </a:xfrm>
        </p:spPr>
        <p:txBody>
          <a:bodyPr>
            <a:normAutofit fontScale="90000"/>
          </a:bodyPr>
          <a:lstStyle/>
          <a:p>
            <a:r>
              <a:rPr lang="en-US" b="1" dirty="0" smtClean="0"/>
              <a:t>Digital carrier system:</a:t>
            </a:r>
            <a:r>
              <a:rPr lang="en-IN" dirty="0" smtClean="0"/>
              <a:t/>
            </a:r>
            <a:br>
              <a:rPr lang="en-IN" dirty="0" smtClean="0"/>
            </a:br>
            <a:endParaRPr lang="en-IN" dirty="0"/>
          </a:p>
        </p:txBody>
      </p:sp>
      <p:sp>
        <p:nvSpPr>
          <p:cNvPr id="5" name="Content Placeholder 4"/>
          <p:cNvSpPr>
            <a:spLocks noGrp="1"/>
          </p:cNvSpPr>
          <p:nvPr>
            <p:ph idx="1"/>
          </p:nvPr>
        </p:nvSpPr>
        <p:spPr>
          <a:xfrm>
            <a:off x="457200" y="1285860"/>
            <a:ext cx="8229600" cy="5038740"/>
          </a:xfrm>
        </p:spPr>
        <p:txBody>
          <a:bodyPr>
            <a:normAutofit fontScale="92500" lnSpcReduction="10000"/>
          </a:bodyPr>
          <a:lstStyle/>
          <a:p>
            <a:endParaRPr lang="en-US" sz="2800" dirty="0"/>
          </a:p>
          <a:p>
            <a:pPr lvl="0"/>
            <a:r>
              <a:rPr lang="en-US" dirty="0" smtClean="0"/>
              <a:t>In digital communication  the signal cannot be transmitted into space by radiation.</a:t>
            </a:r>
            <a:endParaRPr lang="en-IN" dirty="0" smtClean="0"/>
          </a:p>
          <a:p>
            <a:pPr lvl="0"/>
            <a:r>
              <a:rPr lang="en-US" dirty="0" smtClean="0"/>
              <a:t>The digital signal can only be send through wires, but it is not possible to send the digital signal through longer distance by using wires.</a:t>
            </a:r>
            <a:endParaRPr lang="en-IN" dirty="0" smtClean="0"/>
          </a:p>
          <a:p>
            <a:pPr lvl="0"/>
            <a:r>
              <a:rPr lang="en-US" dirty="0" smtClean="0"/>
              <a:t>Hence, continuous wave modulation is employed in which digital signal is again modulated by a higher frequency wave (carrier) for longer distance transmission.</a:t>
            </a:r>
            <a:endParaRPr lang="en-IN" dirty="0" smtClean="0"/>
          </a:p>
          <a:p>
            <a:pPr lvl="0"/>
            <a:r>
              <a:rPr lang="en-US" dirty="0" smtClean="0"/>
              <a:t>Since analog signal will have an advantage of sending digital (bits).</a:t>
            </a:r>
            <a:endParaRPr lang="en-IN" dirty="0" smtClean="0"/>
          </a:p>
          <a:p>
            <a:pPr lvl="0"/>
            <a:r>
              <a:rPr lang="en-US" dirty="0" smtClean="0"/>
              <a:t>Here we use a process called “Keying” (nothing but modulation in analog system).</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7758138" cy="667512"/>
          </a:xfrm>
        </p:spPr>
        <p:txBody>
          <a:bodyPr>
            <a:normAutofit fontScale="90000"/>
          </a:bodyPr>
          <a:lstStyle/>
          <a:p>
            <a:pPr algn="ctr"/>
            <a:r>
              <a:rPr lang="en-US" dirty="0" smtClean="0"/>
              <a:t>PTM </a:t>
            </a:r>
            <a:endParaRPr lang="en-IN" dirty="0"/>
          </a:p>
        </p:txBody>
      </p:sp>
      <p:sp>
        <p:nvSpPr>
          <p:cNvPr id="3" name="Content Placeholder 2"/>
          <p:cNvSpPr>
            <a:spLocks noGrp="1"/>
          </p:cNvSpPr>
          <p:nvPr>
            <p:ph idx="1"/>
          </p:nvPr>
        </p:nvSpPr>
        <p:spPr>
          <a:xfrm>
            <a:off x="457200" y="1371600"/>
            <a:ext cx="8229600" cy="4953000"/>
          </a:xfrm>
        </p:spPr>
        <p:txBody>
          <a:bodyPr>
            <a:normAutofit fontScale="92500"/>
          </a:bodyPr>
          <a:lstStyle/>
          <a:p>
            <a:pPr lvl="0"/>
            <a:r>
              <a:rPr lang="en-US" b="1" dirty="0" smtClean="0"/>
              <a:t>Pulse Time Modulation:</a:t>
            </a:r>
            <a:endParaRPr lang="en-IN" dirty="0" smtClean="0"/>
          </a:p>
          <a:p>
            <a:r>
              <a:rPr lang="en-US" dirty="0" smtClean="0"/>
              <a:t>In pulse time modulation, amplitude of pulse is held constant, whereas width of pulse is made proportional to amplitude of signal at the sampling instant. </a:t>
            </a:r>
          </a:p>
          <a:p>
            <a:r>
              <a:rPr lang="en-US" dirty="0" smtClean="0"/>
              <a:t>Then we have two types of pulse time modulation, viz. Pulse Width Modulation [PWM] and Pulse Position Modulation [PPM]. Since in both PWM and PPM, amplitude is held constant and does not carry information, amplitude limiters can be used. </a:t>
            </a:r>
          </a:p>
          <a:p>
            <a:r>
              <a:rPr lang="en-US" dirty="0" smtClean="0"/>
              <a:t>The amplitude limiters, similar to those used in FM, will clip off the portion of the signal corrupted by the noise and thus provide a good degree of noise immunity.</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750" y="534103"/>
            <a:ext cx="7819025" cy="819912"/>
          </a:xfrm>
        </p:spPr>
        <p:txBody>
          <a:bodyPr>
            <a:normAutofit/>
          </a:bodyPr>
          <a:lstStyle/>
          <a:p>
            <a:pPr algn="ctr"/>
            <a:r>
              <a:rPr lang="en-US" sz="4000" dirty="0" smtClean="0"/>
              <a:t>PWM Generation</a:t>
            </a:r>
            <a:endParaRPr lang="en-IN" sz="4000" dirty="0"/>
          </a:p>
        </p:txBody>
      </p:sp>
      <p:sp>
        <p:nvSpPr>
          <p:cNvPr id="3" name="Content Placeholder 2"/>
          <p:cNvSpPr>
            <a:spLocks noGrp="1"/>
          </p:cNvSpPr>
          <p:nvPr>
            <p:ph idx="1"/>
          </p:nvPr>
        </p:nvSpPr>
        <p:spPr>
          <a:xfrm>
            <a:off x="457200" y="1371600"/>
            <a:ext cx="8229600" cy="4953000"/>
          </a:xfrm>
        </p:spPr>
        <p:txBody>
          <a:bodyPr>
            <a:normAutofit/>
          </a:bodyPr>
          <a:lstStyle/>
          <a:p>
            <a:r>
              <a:rPr lang="en-US" dirty="0" smtClean="0"/>
              <a:t>The PWM is also called pulse duration modulation or pulse length modulation.</a:t>
            </a:r>
            <a:endParaRPr lang="en-IN" dirty="0" smtClean="0"/>
          </a:p>
          <a:p>
            <a:pPr>
              <a:buNone/>
            </a:pPr>
            <a:r>
              <a:rPr lang="en-US" b="1" dirty="0" smtClean="0"/>
              <a:t>Def:</a:t>
            </a:r>
            <a:r>
              <a:rPr lang="en-US" dirty="0" smtClean="0"/>
              <a:t> The width of the pulse (carrier) is varied in accordance to the instantaneous value of the modulating signal.</a:t>
            </a:r>
            <a:endParaRPr lang="en-IN" dirty="0" smtClean="0"/>
          </a:p>
          <a:p>
            <a:r>
              <a:rPr lang="en-US" dirty="0" smtClean="0"/>
              <a:t>The principle of operation is that the amplitude and starting time of each pulse of a signal is kept constant while width of pulse is made proportional to amplitude of signal at that instant.</a:t>
            </a:r>
            <a:endParaRPr lang="en-IN" dirty="0" smtClean="0"/>
          </a:p>
          <a:p>
            <a:endParaRPr lang="en-IN" dirty="0"/>
          </a:p>
        </p:txBody>
      </p:sp>
      <p:sp>
        <p:nvSpPr>
          <p:cNvPr id="4" name="TextBox 3">
            <a:extLst>
              <a:ext uri="{FF2B5EF4-FFF2-40B4-BE49-F238E27FC236}">
                <a16:creationId xmlns:a16="http://schemas.microsoft.com/office/drawing/2014/main" xmlns="" id="{0DAC43E1-DF8B-4DDE-B9B5-EFEF331AE1B7}"/>
              </a:ext>
            </a:extLst>
          </p:cNvPr>
          <p:cNvSpPr txBox="1"/>
          <p:nvPr/>
        </p:nvSpPr>
        <p:spPr>
          <a:xfrm>
            <a:off x="304800" y="3657600"/>
            <a:ext cx="3962400" cy="584775"/>
          </a:xfrm>
          <a:prstGeom prst="rect">
            <a:avLst/>
          </a:prstGeom>
          <a:noFill/>
        </p:spPr>
        <p:txBody>
          <a:bodyPr wrap="square" rtlCol="0">
            <a:spAutoFit/>
          </a:bodyPr>
          <a:lstStyle/>
          <a:p>
            <a:r>
              <a:rPr lang="en-US" sz="3200" b="1" dirty="0" smtClean="0"/>
              <a:t>:</a:t>
            </a:r>
            <a:endParaRPr lang="en-US" sz="32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a:t>
            </a:r>
            <a:endParaRPr lang="en-US" sz="2800" dirty="0"/>
          </a:p>
          <a:p>
            <a:pPr>
              <a:buNone/>
            </a:pPr>
            <a:endParaRPr lang="en-US" sz="3200" dirty="0"/>
          </a:p>
          <a:p>
            <a:pPr>
              <a:buNone/>
            </a:pPr>
            <a:endParaRPr lang="en-IN" dirty="0"/>
          </a:p>
        </p:txBody>
      </p:sp>
      <p:pic>
        <p:nvPicPr>
          <p:cNvPr id="6" name="Picture 5"/>
          <p:cNvPicPr/>
          <p:nvPr/>
        </p:nvPicPr>
        <p:blipFill>
          <a:blip r:embed="rId2"/>
          <a:srcRect/>
          <a:stretch>
            <a:fillRect/>
          </a:stretch>
        </p:blipFill>
        <p:spPr bwMode="auto">
          <a:xfrm>
            <a:off x="357158" y="1428736"/>
            <a:ext cx="3929090" cy="3995757"/>
          </a:xfrm>
          <a:prstGeom prst="rect">
            <a:avLst/>
          </a:prstGeom>
          <a:noFill/>
          <a:ln w="9525">
            <a:noFill/>
            <a:miter lim="800000"/>
            <a:headEnd/>
            <a:tailEnd/>
          </a:ln>
        </p:spPr>
      </p:pic>
      <p:sp>
        <p:nvSpPr>
          <p:cNvPr id="7" name="TextBox 6"/>
          <p:cNvSpPr txBox="1"/>
          <p:nvPr/>
        </p:nvSpPr>
        <p:spPr>
          <a:xfrm>
            <a:off x="2857488" y="5715016"/>
            <a:ext cx="2428892" cy="369332"/>
          </a:xfrm>
          <a:prstGeom prst="rect">
            <a:avLst/>
          </a:prstGeom>
          <a:noFill/>
        </p:spPr>
        <p:txBody>
          <a:bodyPr wrap="square" rtlCol="0">
            <a:spAutoFit/>
          </a:bodyPr>
          <a:lstStyle/>
          <a:p>
            <a:r>
              <a:rPr lang="en-US" dirty="0" smtClean="0"/>
              <a:t>Generation of PWM</a:t>
            </a:r>
            <a:endParaRPr lang="en-IN" dirty="0"/>
          </a:p>
        </p:txBody>
      </p:sp>
      <p:pic>
        <p:nvPicPr>
          <p:cNvPr id="14339" name="Picture 3" descr="Image result for pulse width modulation images"/>
          <p:cNvPicPr>
            <a:picLocks noChangeAspect="1" noChangeArrowheads="1"/>
          </p:cNvPicPr>
          <p:nvPr/>
        </p:nvPicPr>
        <p:blipFill>
          <a:blip r:embed="rId3"/>
          <a:srcRect/>
          <a:stretch>
            <a:fillRect/>
          </a:stretch>
        </p:blipFill>
        <p:spPr bwMode="auto">
          <a:xfrm>
            <a:off x="4500562" y="1428736"/>
            <a:ext cx="4333875" cy="3981457"/>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p:cNvPicPr>
          <p:nvPr>
            <p:ph idx="1"/>
          </p:nvPr>
        </p:nvPicPr>
        <p:blipFill>
          <a:blip r:embed="rId2"/>
          <a:srcRect/>
          <a:stretch>
            <a:fillRect/>
          </a:stretch>
        </p:blipFill>
        <p:spPr bwMode="auto">
          <a:xfrm>
            <a:off x="928662" y="785794"/>
            <a:ext cx="7286676" cy="4786839"/>
          </a:xfrm>
          <a:prstGeom prst="rect">
            <a:avLst/>
          </a:prstGeom>
          <a:noFill/>
          <a:ln w="9525">
            <a:noFill/>
            <a:miter lim="800000"/>
            <a:headEnd/>
            <a:tailEnd/>
          </a:ln>
        </p:spPr>
      </p:pic>
      <p:sp>
        <p:nvSpPr>
          <p:cNvPr id="7" name="TextBox 6"/>
          <p:cNvSpPr txBox="1"/>
          <p:nvPr/>
        </p:nvSpPr>
        <p:spPr>
          <a:xfrm>
            <a:off x="3143240" y="5857892"/>
            <a:ext cx="2571768" cy="369332"/>
          </a:xfrm>
          <a:prstGeom prst="rect">
            <a:avLst/>
          </a:prstGeom>
          <a:noFill/>
        </p:spPr>
        <p:txBody>
          <a:bodyPr wrap="square" rtlCol="0">
            <a:spAutoFit/>
          </a:bodyPr>
          <a:lstStyle/>
          <a:p>
            <a:r>
              <a:rPr lang="en-US" dirty="0" smtClean="0"/>
              <a:t>Output wave forms</a:t>
            </a:r>
            <a:endParaRPr lang="en-IN" dirty="0"/>
          </a:p>
        </p:txBody>
      </p:sp>
    </p:spTree>
    <p:extLst>
      <p:ext uri="{BB962C8B-B14F-4D97-AF65-F5344CB8AC3E}">
        <p14:creationId xmlns:p14="http://schemas.microsoft.com/office/powerpoint/2010/main" xmlns="" val="1992873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6186502" cy="533400"/>
          </a:xfrm>
        </p:spPr>
        <p:txBody>
          <a:bodyPr>
            <a:normAutofit/>
          </a:bodyPr>
          <a:lstStyle/>
          <a:p>
            <a:r>
              <a:rPr lang="en-US" sz="3200" dirty="0" smtClean="0"/>
              <a:t>                    PWM Detection</a:t>
            </a:r>
            <a:endParaRPr lang="en-IN" sz="3200" dirty="0"/>
          </a:p>
        </p:txBody>
      </p:sp>
      <p:sp>
        <p:nvSpPr>
          <p:cNvPr id="3" name="Content Placeholder 2"/>
          <p:cNvSpPr>
            <a:spLocks noGrp="1"/>
          </p:cNvSpPr>
          <p:nvPr>
            <p:ph idx="1"/>
          </p:nvPr>
        </p:nvSpPr>
        <p:spPr>
          <a:xfrm>
            <a:off x="500034" y="1214422"/>
            <a:ext cx="8229600" cy="5410200"/>
          </a:xfrm>
        </p:spPr>
        <p:txBody>
          <a:bodyPr>
            <a:normAutofit/>
          </a:bodyPr>
          <a:lstStyle/>
          <a:p>
            <a:pPr>
              <a:buNone/>
            </a:pPr>
            <a:r>
              <a:rPr lang="en-US" sz="2000" dirty="0" smtClean="0"/>
              <a:t>     The received PWM signal is applied to the Schmitt trigger circuit. The Schmitt trigger circuit removes the noise in the PWM waveform. The regenerated PWM is then applied to the ramp generator and the synchronization pulse detector. </a:t>
            </a:r>
          </a:p>
          <a:p>
            <a:pPr>
              <a:buNone/>
            </a:pPr>
            <a:r>
              <a:rPr lang="en-US" sz="2000" dirty="0" smtClean="0"/>
              <a:t>     The ramp generator produces ramp for the duration of pulses such that height of ramps are proportional to the widths of PWM pulses. The maximum ramp voltage is retained till the next pulse.</a:t>
            </a:r>
          </a:p>
          <a:p>
            <a:pPr>
              <a:buNone/>
            </a:pPr>
            <a:r>
              <a:rPr lang="en-US" sz="2000" dirty="0" smtClean="0"/>
              <a:t>   On the other hand synchronous pulse detector produces reference pulses with constant amplitude and pulse width. These pulses are delayed by specific amount of delay . The delayed reference pulses and the output of ramp generator is added with help of adder. </a:t>
            </a:r>
          </a:p>
          <a:p>
            <a:pPr>
              <a:buNone/>
            </a:pPr>
            <a:r>
              <a:rPr lang="en-US" sz="2000" dirty="0" smtClean="0"/>
              <a:t>     The output of adder is given to the level shifter. Here, negative offset shifts the waveform . Then the negative part of the waveform is clipped by rectifier. Finally, the output of rectifier is passed through low-pass filter to remove the modulating signal.</a:t>
            </a:r>
            <a:endParaRPr lang="en-IN" sz="2000" dirty="0" smtClean="0"/>
          </a:p>
          <a:p>
            <a:pPr>
              <a:buNone/>
            </a:pPr>
            <a:endParaRPr lang="en-IN"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p:cNvPicPr>
          <p:nvPr>
            <p:ph idx="1"/>
          </p:nvPr>
        </p:nvPicPr>
        <p:blipFill>
          <a:blip r:embed="rId2"/>
          <a:srcRect/>
          <a:stretch>
            <a:fillRect/>
          </a:stretch>
        </p:blipFill>
        <p:spPr bwMode="auto">
          <a:xfrm>
            <a:off x="714348" y="714356"/>
            <a:ext cx="7429552" cy="4472621"/>
          </a:xfrm>
          <a:prstGeom prst="rect">
            <a:avLst/>
          </a:prstGeom>
          <a:noFill/>
          <a:ln w="9525">
            <a:noFill/>
            <a:miter lim="800000"/>
            <a:headEnd/>
            <a:tailEnd/>
          </a:ln>
        </p:spPr>
      </p:pic>
      <p:sp>
        <p:nvSpPr>
          <p:cNvPr id="4" name="TextBox 3"/>
          <p:cNvSpPr txBox="1"/>
          <p:nvPr/>
        </p:nvSpPr>
        <p:spPr>
          <a:xfrm>
            <a:off x="2571736" y="5929330"/>
            <a:ext cx="2523640" cy="369332"/>
          </a:xfrm>
          <a:prstGeom prst="rect">
            <a:avLst/>
          </a:prstGeom>
          <a:noFill/>
        </p:spPr>
        <p:txBody>
          <a:bodyPr wrap="none" rtlCol="0">
            <a:spAutoFit/>
          </a:bodyPr>
          <a:lstStyle/>
          <a:p>
            <a:r>
              <a:rPr lang="en-US" dirty="0" smtClean="0"/>
              <a:t>Demodulation of PWM</a:t>
            </a:r>
            <a:endParaRPr lang="en-IN" dirty="0"/>
          </a:p>
        </p:txBody>
      </p:sp>
    </p:spTree>
    <p:extLst>
      <p:ext uri="{BB962C8B-B14F-4D97-AF65-F5344CB8AC3E}">
        <p14:creationId xmlns:p14="http://schemas.microsoft.com/office/powerpoint/2010/main" xmlns="" val="1366518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rcRect/>
          <a:stretch>
            <a:fillRect/>
          </a:stretch>
        </p:blipFill>
        <p:spPr bwMode="auto">
          <a:xfrm>
            <a:off x="1000100" y="714356"/>
            <a:ext cx="7000924" cy="4857784"/>
          </a:xfrm>
          <a:prstGeom prst="rect">
            <a:avLst/>
          </a:prstGeom>
          <a:noFill/>
          <a:ln w="9525">
            <a:noFill/>
            <a:miter lim="800000"/>
            <a:headEnd/>
            <a:tailEnd/>
          </a:ln>
        </p:spPr>
      </p:pic>
      <p:sp>
        <p:nvSpPr>
          <p:cNvPr id="6" name="TextBox 5"/>
          <p:cNvSpPr txBox="1"/>
          <p:nvPr/>
        </p:nvSpPr>
        <p:spPr>
          <a:xfrm>
            <a:off x="4357686" y="6143644"/>
            <a:ext cx="2038507" cy="369332"/>
          </a:xfrm>
          <a:prstGeom prst="rect">
            <a:avLst/>
          </a:prstGeom>
          <a:noFill/>
        </p:spPr>
        <p:txBody>
          <a:bodyPr wrap="none" rtlCol="0">
            <a:spAutoFit/>
          </a:bodyPr>
          <a:lstStyle/>
          <a:p>
            <a:r>
              <a:rPr lang="en-US" dirty="0" smtClean="0"/>
              <a:t>Output waveforms</a:t>
            </a:r>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92500" lnSpcReduction="10000"/>
          </a:bodyPr>
          <a:lstStyle/>
          <a:p>
            <a:pPr>
              <a:buNone/>
            </a:pPr>
            <a:r>
              <a:rPr lang="en-US" b="1" dirty="0" smtClean="0"/>
              <a:t>Advantages of PWM:</a:t>
            </a:r>
            <a:endParaRPr lang="en-IN" dirty="0" smtClean="0"/>
          </a:p>
          <a:p>
            <a:pPr lvl="0"/>
            <a:r>
              <a:rPr lang="en-US" dirty="0" smtClean="0"/>
              <a:t>Unlike, PAM, noise is less, since in PWM, amplitude is held constant.</a:t>
            </a:r>
            <a:endParaRPr lang="en-IN" dirty="0" smtClean="0"/>
          </a:p>
          <a:p>
            <a:pPr lvl="0"/>
            <a:r>
              <a:rPr lang="en-US" dirty="0" smtClean="0"/>
              <a:t>Signal and noise separation is very easy.</a:t>
            </a:r>
            <a:endParaRPr lang="en-IN" dirty="0" smtClean="0"/>
          </a:p>
          <a:p>
            <a:pPr lvl="0"/>
            <a:r>
              <a:rPr lang="en-US" dirty="0" smtClean="0"/>
              <a:t> Does not require synchronization between transmitter and receiver.</a:t>
            </a:r>
            <a:endParaRPr lang="en-IN" dirty="0" smtClean="0"/>
          </a:p>
          <a:p>
            <a:pPr>
              <a:buNone/>
            </a:pPr>
            <a:r>
              <a:rPr lang="en-US" b="1" dirty="0" smtClean="0"/>
              <a:t>Disadvantages of PWM:</a:t>
            </a:r>
            <a:endParaRPr lang="en-IN" dirty="0" smtClean="0"/>
          </a:p>
          <a:p>
            <a:pPr lvl="0"/>
            <a:r>
              <a:rPr lang="en-US" dirty="0" smtClean="0"/>
              <a:t>In PWM, the pulses are varying in width and therefore their power contents are variable. This requires that the transmitter must be able to handle the power contents of the pulse having maximum pulse width.</a:t>
            </a:r>
            <a:endParaRPr lang="en-IN" dirty="0" smtClean="0"/>
          </a:p>
          <a:p>
            <a:pPr lvl="0"/>
            <a:r>
              <a:rPr lang="en-US" dirty="0" smtClean="0"/>
              <a:t>Large bandwidth is required for the PWM communication as compared to PAM.</a:t>
            </a:r>
            <a:endParaRPr lang="en-IN" dirty="0" smtClean="0"/>
          </a:p>
          <a:p>
            <a:r>
              <a:rPr lang="en-US" dirty="0" smtClean="0"/>
              <a:t> </a:t>
            </a:r>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p:spPr>
        <p:txBody>
          <a:bodyPr/>
          <a:lstStyle/>
          <a:p>
            <a:pPr algn="ctr"/>
            <a:r>
              <a:rPr lang="en-US" dirty="0" smtClean="0"/>
              <a:t>PPM</a:t>
            </a:r>
            <a:endParaRPr lang="en-IN" dirty="0"/>
          </a:p>
        </p:txBody>
      </p:sp>
      <p:sp>
        <p:nvSpPr>
          <p:cNvPr id="3" name="Content Placeholder 2"/>
          <p:cNvSpPr>
            <a:spLocks noGrp="1"/>
          </p:cNvSpPr>
          <p:nvPr>
            <p:ph idx="1"/>
          </p:nvPr>
        </p:nvSpPr>
        <p:spPr>
          <a:xfrm>
            <a:off x="457200" y="1571612"/>
            <a:ext cx="8229600" cy="4752988"/>
          </a:xfrm>
        </p:spPr>
        <p:txBody>
          <a:bodyPr>
            <a:normAutofit lnSpcReduction="10000"/>
          </a:bodyPr>
          <a:lstStyle/>
          <a:p>
            <a:r>
              <a:rPr lang="en-US" dirty="0" smtClean="0"/>
              <a:t> In this system, the amplitude and width of the pulses are kept constant, while the position of each pulse, with reference to the position of a reference pulse, is changed according to the instantaneous sampled value of the modulating signal.</a:t>
            </a:r>
          </a:p>
          <a:p>
            <a:r>
              <a:rPr lang="en-US" dirty="0" smtClean="0"/>
              <a:t> Thus the transmitter has to send synchronizing pulses to keep the transmitter and receiver in synchronism.  As the amplitude and width of the pulses are constant, the transmitter handles constant power output. </a:t>
            </a:r>
          </a:p>
          <a:p>
            <a:r>
              <a:rPr lang="en-US" dirty="0" smtClean="0"/>
              <a:t>Disadvantage of the PPM system is the need for transmitter-receiver synchronization. A pulse position modulation is obtained from pulse width modulation. </a:t>
            </a:r>
            <a:endParaRPr lang="en-IN" dirty="0" smtClean="0"/>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571604" y="857232"/>
            <a:ext cx="6215106" cy="4389437"/>
          </a:xfrm>
          <a:prstGeom prst="rect">
            <a:avLst/>
          </a:prstGeom>
          <a:noFill/>
          <a:ln w="9525">
            <a:noFill/>
            <a:miter lim="800000"/>
            <a:headEnd/>
            <a:tailEnd/>
          </a:ln>
        </p:spPr>
      </p:pic>
      <p:sp>
        <p:nvSpPr>
          <p:cNvPr id="5" name="TextBox 4"/>
          <p:cNvSpPr txBox="1"/>
          <p:nvPr/>
        </p:nvSpPr>
        <p:spPr>
          <a:xfrm>
            <a:off x="3714744" y="5786454"/>
            <a:ext cx="1355692" cy="369332"/>
          </a:xfrm>
          <a:prstGeom prst="rect">
            <a:avLst/>
          </a:prstGeom>
          <a:noFill/>
        </p:spPr>
        <p:txBody>
          <a:bodyPr wrap="none" rtlCol="0">
            <a:spAutoFit/>
          </a:bodyPr>
          <a:lstStyle/>
          <a:p>
            <a:r>
              <a:rPr lang="en-US" dirty="0" smtClean="0"/>
              <a:t>Wave forms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a:t>
            </a:r>
            <a:endParaRPr lang="en-IN" dirty="0"/>
          </a:p>
        </p:txBody>
      </p:sp>
      <p:sp>
        <p:nvSpPr>
          <p:cNvPr id="3" name="Content Placeholder 2"/>
          <p:cNvSpPr>
            <a:spLocks noGrp="1"/>
          </p:cNvSpPr>
          <p:nvPr>
            <p:ph idx="1"/>
          </p:nvPr>
        </p:nvSpPr>
        <p:spPr/>
        <p:txBody>
          <a:bodyPr/>
          <a:lstStyle/>
          <a:p>
            <a:r>
              <a:rPr lang="en-US" dirty="0" smtClean="0"/>
              <a:t> For digital, the system is keyed by shifting one of the carriers namely amplitude, frequency and phase is varied in accordance with the instantaneous value the digital signal between the two levels (0 – No carrier, 1 – Carrier)</a:t>
            </a:r>
            <a:endParaRPr lang="en-IN" dirty="0" smtClean="0"/>
          </a:p>
          <a:p>
            <a:r>
              <a:rPr lang="en-US" dirty="0" smtClean="0"/>
              <a:t>Types of digital carrier systems:</a:t>
            </a:r>
            <a:endParaRPr lang="en-IN" dirty="0" smtClean="0"/>
          </a:p>
          <a:p>
            <a:pPr lvl="0"/>
            <a:r>
              <a:rPr lang="en-US" b="1" dirty="0" err="1" smtClean="0"/>
              <a:t>i</a:t>
            </a:r>
            <a:r>
              <a:rPr lang="en-US" b="1" dirty="0" smtClean="0"/>
              <a:t>)Amplitude shift keying (ASK) or On-Off Keying (OOK).</a:t>
            </a:r>
            <a:endParaRPr lang="en-IN" dirty="0" smtClean="0"/>
          </a:p>
          <a:p>
            <a:pPr lvl="0"/>
            <a:r>
              <a:rPr lang="en-US" b="1" dirty="0" smtClean="0"/>
              <a:t>ii)Frequency shift keying (FSK).</a:t>
            </a:r>
            <a:endParaRPr lang="en-IN" dirty="0" smtClean="0"/>
          </a:p>
          <a:p>
            <a:pPr lvl="0"/>
            <a:r>
              <a:rPr lang="en-US" b="1" dirty="0" smtClean="0"/>
              <a:t>iii) Phase shift keying (PSK).</a:t>
            </a:r>
            <a:endParaRPr lang="en-IN" dirty="0" smtClean="0"/>
          </a:p>
          <a:p>
            <a:pPr marL="0" indent="0">
              <a:buNone/>
            </a:pP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PPM generation</a:t>
            </a:r>
            <a:endParaRPr lang="en-IN" dirty="0"/>
          </a:p>
        </p:txBody>
      </p:sp>
      <p:sp>
        <p:nvSpPr>
          <p:cNvPr id="3" name="Content Placeholder 2"/>
          <p:cNvSpPr>
            <a:spLocks noGrp="1"/>
          </p:cNvSpPr>
          <p:nvPr>
            <p:ph idx="1"/>
          </p:nvPr>
        </p:nvSpPr>
        <p:spPr/>
        <p:txBody>
          <a:bodyPr>
            <a:normAutofit fontScale="92500"/>
          </a:bodyPr>
          <a:lstStyle/>
          <a:p>
            <a:r>
              <a:rPr lang="en-US" dirty="0" smtClean="0"/>
              <a:t> It consists of the differentiator and a </a:t>
            </a:r>
            <a:r>
              <a:rPr lang="en-US" dirty="0" err="1" smtClean="0"/>
              <a:t>monostable</a:t>
            </a:r>
            <a:r>
              <a:rPr lang="en-US" dirty="0" smtClean="0"/>
              <a:t> </a:t>
            </a:r>
            <a:r>
              <a:rPr lang="en-US" dirty="0" err="1" smtClean="0"/>
              <a:t>multivibrator</a:t>
            </a:r>
            <a:r>
              <a:rPr lang="en-US" dirty="0" smtClean="0"/>
              <a:t>. </a:t>
            </a:r>
          </a:p>
          <a:p>
            <a:r>
              <a:rPr lang="en-US" dirty="0" smtClean="0"/>
              <a:t>The input to the differentiator is a PWM waveform. The differentiator generates positive and negative spikes corresponding to leading and trailing edges of the PWM waveform. </a:t>
            </a:r>
          </a:p>
          <a:p>
            <a:r>
              <a:rPr lang="en-US" dirty="0" smtClean="0"/>
              <a:t>Diode D</a:t>
            </a:r>
            <a:r>
              <a:rPr lang="en-US" baseline="-25000" dirty="0" smtClean="0"/>
              <a:t>1</a:t>
            </a:r>
            <a:r>
              <a:rPr lang="en-US" dirty="0" smtClean="0"/>
              <a:t> is used to bypass the positive spikes. The negative spikes are used to the trigger </a:t>
            </a:r>
            <a:r>
              <a:rPr lang="en-US" dirty="0" err="1" smtClean="0"/>
              <a:t>monostable</a:t>
            </a:r>
            <a:r>
              <a:rPr lang="en-US" dirty="0" smtClean="0"/>
              <a:t> </a:t>
            </a:r>
            <a:r>
              <a:rPr lang="en-US" dirty="0" err="1" smtClean="0"/>
              <a:t>multivibrator</a:t>
            </a:r>
            <a:r>
              <a:rPr lang="en-US" dirty="0" smtClean="0"/>
              <a:t>. The </a:t>
            </a:r>
            <a:r>
              <a:rPr lang="en-US" dirty="0" err="1" smtClean="0"/>
              <a:t>monostable</a:t>
            </a:r>
            <a:r>
              <a:rPr lang="en-US" dirty="0" smtClean="0"/>
              <a:t> </a:t>
            </a:r>
            <a:r>
              <a:rPr lang="en-US" dirty="0" err="1" smtClean="0"/>
              <a:t>multivibrator</a:t>
            </a:r>
            <a:r>
              <a:rPr lang="en-US" dirty="0" smtClean="0"/>
              <a:t> then generates the pulses of same width and amplitude with reference to trigger to give pulse position modulated waveform.</a:t>
            </a: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Generation of PPM</a:t>
            </a:r>
            <a:endParaRPr lang="en-IN" dirty="0"/>
          </a:p>
        </p:txBody>
      </p:sp>
      <p:pic>
        <p:nvPicPr>
          <p:cNvPr id="4" name="Picture 3"/>
          <p:cNvPicPr/>
          <p:nvPr/>
        </p:nvPicPr>
        <p:blipFill>
          <a:blip r:embed="rId2"/>
          <a:srcRect/>
          <a:stretch>
            <a:fillRect/>
          </a:stretch>
        </p:blipFill>
        <p:spPr bwMode="auto">
          <a:xfrm>
            <a:off x="1285852" y="2143116"/>
            <a:ext cx="6286544" cy="350046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PPM Detection</a:t>
            </a:r>
            <a:endParaRPr lang="en-IN" dirty="0"/>
          </a:p>
        </p:txBody>
      </p:sp>
      <p:sp>
        <p:nvSpPr>
          <p:cNvPr id="3" name="Content Placeholder 2"/>
          <p:cNvSpPr>
            <a:spLocks noGrp="1"/>
          </p:cNvSpPr>
          <p:nvPr>
            <p:ph idx="1"/>
          </p:nvPr>
        </p:nvSpPr>
        <p:spPr/>
        <p:txBody>
          <a:bodyPr/>
          <a:lstStyle/>
          <a:p>
            <a:r>
              <a:rPr lang="en-US" dirty="0" smtClean="0"/>
              <a:t>In the case of pulse-position modulation, it is customary to convert the received pulses that vary in position to pulses that vary in length. One way to achieve this is shown in below fig.</a:t>
            </a:r>
            <a:endParaRPr lang="en-IN" dirty="0" smtClean="0"/>
          </a:p>
          <a:p>
            <a:endParaRPr lang="en-IN" dirty="0"/>
          </a:p>
        </p:txBody>
      </p:sp>
      <p:pic>
        <p:nvPicPr>
          <p:cNvPr id="4" name="Picture 3"/>
          <p:cNvPicPr/>
          <p:nvPr/>
        </p:nvPicPr>
        <p:blipFill>
          <a:blip r:embed="rId2"/>
          <a:srcRect/>
          <a:stretch>
            <a:fillRect/>
          </a:stretch>
        </p:blipFill>
        <p:spPr bwMode="auto">
          <a:xfrm>
            <a:off x="1357290" y="3714752"/>
            <a:ext cx="6472240" cy="178595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85000" lnSpcReduction="20000"/>
          </a:bodyPr>
          <a:lstStyle/>
          <a:p>
            <a:r>
              <a:rPr lang="en-US" dirty="0" smtClean="0"/>
              <a:t> The flip-flop circuit is set or turned ‘ON’ (giving high output) when the reference pulse arrives. This reference pulse is generated by the reference pulse generator of the receiver with the synchronization signal from the transmitter. </a:t>
            </a:r>
          </a:p>
          <a:p>
            <a:r>
              <a:rPr lang="en-US" dirty="0" smtClean="0"/>
              <a:t>The flip-flop circuit is reset or turned ‘OFF’ (giving low output) at the leading edge of the position modulated pulse. This repeats and we get PWM pulses at the output of the flip-flop.</a:t>
            </a:r>
            <a:endParaRPr lang="en-IN" dirty="0" smtClean="0"/>
          </a:p>
          <a:p>
            <a:r>
              <a:rPr lang="en-US" dirty="0" smtClean="0"/>
              <a:t>                The PWM pulses are then demodulated by PWM demodulator to get original modulating signal.</a:t>
            </a:r>
            <a:endParaRPr lang="en-IN" dirty="0" smtClean="0"/>
          </a:p>
          <a:p>
            <a:pPr>
              <a:buNone/>
            </a:pPr>
            <a:r>
              <a:rPr lang="en-US" b="1" dirty="0" smtClean="0"/>
              <a:t>Advantages of PPM:</a:t>
            </a:r>
            <a:endParaRPr lang="en-IN" dirty="0" smtClean="0"/>
          </a:p>
          <a:p>
            <a:pPr lvl="0"/>
            <a:r>
              <a:rPr lang="en-US" dirty="0" smtClean="0"/>
              <a:t> PPM amplitude is held constant thus less noise interference.</a:t>
            </a:r>
            <a:endParaRPr lang="en-IN" dirty="0" smtClean="0"/>
          </a:p>
          <a:p>
            <a:pPr lvl="0"/>
            <a:r>
              <a:rPr lang="en-US" dirty="0" smtClean="0"/>
              <a:t>Signal and noise separation is very easy.</a:t>
            </a:r>
            <a:endParaRPr lang="en-IN" dirty="0" smtClean="0"/>
          </a:p>
          <a:p>
            <a:pPr lvl="0"/>
            <a:r>
              <a:rPr lang="en-US" dirty="0" smtClean="0"/>
              <a:t>Due to constant pulse widths and amplitudes, transmission power for each pulse is same.</a:t>
            </a:r>
            <a:endParaRPr lang="en-IN" dirty="0" smtClean="0"/>
          </a:p>
          <a:p>
            <a:pPr lvl="0">
              <a:buNone/>
            </a:pPr>
            <a:r>
              <a:rPr lang="en-US" b="1" dirty="0" smtClean="0"/>
              <a:t>  Disadvantages of PPM:</a:t>
            </a:r>
            <a:endParaRPr lang="en-IN" dirty="0" smtClean="0"/>
          </a:p>
          <a:p>
            <a:pPr lvl="0"/>
            <a:r>
              <a:rPr lang="en-US" dirty="0" smtClean="0"/>
              <a:t>Synchronization between transmitter and receiver is required.</a:t>
            </a:r>
            <a:endParaRPr lang="en-IN" dirty="0" smtClean="0"/>
          </a:p>
          <a:p>
            <a:pPr lvl="0"/>
            <a:r>
              <a:rPr lang="en-US" dirty="0" smtClean="0"/>
              <a:t>Large bandwidth is required as compared to PAM.</a:t>
            </a:r>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pPr algn="ctr"/>
            <a:r>
              <a:rPr lang="en-US" dirty="0" smtClean="0"/>
              <a:t>PCM</a:t>
            </a:r>
            <a:endParaRPr lang="en-IN" dirty="0"/>
          </a:p>
        </p:txBody>
      </p:sp>
      <p:sp>
        <p:nvSpPr>
          <p:cNvPr id="3" name="Content Placeholder 2"/>
          <p:cNvSpPr>
            <a:spLocks noGrp="1"/>
          </p:cNvSpPr>
          <p:nvPr>
            <p:ph idx="1"/>
          </p:nvPr>
        </p:nvSpPr>
        <p:spPr>
          <a:xfrm>
            <a:off x="457200" y="1214422"/>
            <a:ext cx="8229600" cy="5110178"/>
          </a:xfrm>
        </p:spPr>
        <p:txBody>
          <a:bodyPr>
            <a:normAutofit fontScale="62500" lnSpcReduction="20000"/>
          </a:bodyPr>
          <a:lstStyle/>
          <a:p>
            <a:pPr lvl="0">
              <a:buNone/>
            </a:pPr>
            <a:endParaRPr lang="en-IN" dirty="0" smtClean="0"/>
          </a:p>
          <a:p>
            <a:pPr>
              <a:buNone/>
            </a:pPr>
            <a:r>
              <a:rPr lang="en-US" dirty="0" smtClean="0"/>
              <a:t>     </a:t>
            </a:r>
            <a:r>
              <a:rPr lang="en-US" sz="3000" dirty="0" smtClean="0"/>
              <a:t>PCM increases reliability by transmitting data in digital units. The accuracy of transmission then depends on the number of digits used in the code but is independent of equipment linearity. </a:t>
            </a:r>
          </a:p>
          <a:p>
            <a:pPr>
              <a:buNone/>
            </a:pPr>
            <a:endParaRPr lang="en-IN" sz="3000" dirty="0" smtClean="0"/>
          </a:p>
          <a:p>
            <a:pPr>
              <a:buNone/>
            </a:pPr>
            <a:r>
              <a:rPr lang="en-US" sz="3000" dirty="0" smtClean="0"/>
              <a:t>     pulse-code modulation uses a binary code. The transmitter binary pulses have the same amplitude and same duration. Hence, like in FM reception, limiter can be used to reduce noise. Furthermore, even if the signals are highly corrupted by noise, or highly attenuated or distorted, all the receiver has to do is to determine the presence of the pulse, without paying attention to its amplitude, width or shape. The receiver has just to find whether the pulse is there or not. </a:t>
            </a:r>
          </a:p>
          <a:p>
            <a:pPr>
              <a:buNone/>
            </a:pPr>
            <a:endParaRPr lang="en-US" sz="3000" dirty="0" smtClean="0"/>
          </a:p>
          <a:p>
            <a:pPr>
              <a:buNone/>
            </a:pPr>
            <a:r>
              <a:rPr lang="en-US" sz="3000" dirty="0" smtClean="0"/>
              <a:t>      Receiver even under the most severe conditions of attenuation, noise, or distortion. Because of this simplicity in reception, PCM has replaced all other pulse communication systems. Even FM in analog systems is being replaced by PCM. This is especially true in satellite communication systems. With the advent of digital ICs, PCM has become very cheap and economical and easy for implementation.</a:t>
            </a:r>
            <a:endParaRPr lang="en-IN" sz="3000" dirty="0" smtClean="0"/>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5643602" cy="714380"/>
          </a:xfrm>
        </p:spPr>
        <p:txBody>
          <a:bodyPr>
            <a:noAutofit/>
          </a:bodyPr>
          <a:lstStyle/>
          <a:p>
            <a:pPr algn="ctr"/>
            <a:r>
              <a:rPr lang="en-US" sz="2000" b="1" dirty="0" smtClean="0"/>
              <a:t>  PRINCIPLE OF OPERATION OF PCM</a:t>
            </a:r>
            <a:r>
              <a:rPr lang="en-IN" sz="2000" dirty="0" smtClean="0"/>
              <a:t/>
            </a:r>
            <a:br>
              <a:rPr lang="en-IN" sz="2000" dirty="0" smtClean="0"/>
            </a:br>
            <a:r>
              <a:rPr lang="en-IN" sz="2000" dirty="0" smtClean="0"/>
              <a:t>   </a:t>
            </a:r>
            <a:endParaRPr lang="en-IN" sz="2000" dirty="0"/>
          </a:p>
        </p:txBody>
      </p:sp>
      <p:sp>
        <p:nvSpPr>
          <p:cNvPr id="3" name="Content Placeholder 2"/>
          <p:cNvSpPr>
            <a:spLocks noGrp="1"/>
          </p:cNvSpPr>
          <p:nvPr>
            <p:ph idx="1"/>
          </p:nvPr>
        </p:nvSpPr>
        <p:spPr>
          <a:xfrm>
            <a:off x="457200" y="1071546"/>
            <a:ext cx="8229600" cy="5253054"/>
          </a:xfrm>
        </p:spPr>
        <p:txBody>
          <a:bodyPr>
            <a:normAutofit fontScale="70000" lnSpcReduction="20000"/>
          </a:bodyPr>
          <a:lstStyle/>
          <a:p>
            <a:r>
              <a:rPr lang="en-US" dirty="0" smtClean="0"/>
              <a:t>PCM also uses the sampling process. In PCM, the peak-to-peak amplitude range which the signal to be transmitted, may have divided into a number of standard steps or levels. As these levels are transmitted in a binary code, the actual number of levels is always a power of 2.</a:t>
            </a:r>
          </a:p>
          <a:p>
            <a:endParaRPr lang="en-US" dirty="0" smtClean="0"/>
          </a:p>
          <a:p>
            <a:r>
              <a:rPr lang="en-US" dirty="0" smtClean="0"/>
              <a:t> Each step is assigned a digital code number. The number of digits used in the binary code determines the total number of steps available and the accuracy of the transmitted value. For example, a 4 digit binary system provides a total of 16 steps, as shown in below table. Each step is assigned a binary code.</a:t>
            </a:r>
          </a:p>
          <a:p>
            <a:endParaRPr lang="en-IN" dirty="0" smtClean="0"/>
          </a:p>
          <a:p>
            <a:r>
              <a:rPr lang="en-US" dirty="0" smtClean="0"/>
              <a:t>If  the signal amplitude is 6.8 V. It is transmitted as the digit 7, because 7V is the standard amplitude nearest to 6.8 V. If 16 levels [</a:t>
            </a:r>
            <a:r>
              <a:rPr lang="en-US" b="1" dirty="0" smtClean="0"/>
              <a:t>2</a:t>
            </a:r>
            <a:r>
              <a:rPr lang="en-US" b="1" baseline="30000" dirty="0" smtClean="0"/>
              <a:t>4</a:t>
            </a:r>
            <a:r>
              <a:rPr lang="en-US" dirty="0" smtClean="0"/>
              <a:t>] are used, 4 binary digits are required corresponding to a given standard level. Then digit 7, in above example. Will be sent as a series of pulses, corresponding to number 7. From the previous table, the number 7 is 0111, and could be sent as OPPP where P = Pulse and O = No pulse. Actually, it is often sent as a binary number back-to-front, i.e., as 1110, or PPPO, to make demodulation easier. </a:t>
            </a:r>
          </a:p>
          <a:p>
            <a:endParaRPr lang="en-IN" dirty="0" smtClean="0"/>
          </a:p>
          <a:p>
            <a:pPr>
              <a:buNone/>
            </a:pPr>
            <a:r>
              <a:rPr lang="en-US" dirty="0" smtClean="0"/>
              <a:t>	Thus, in PCM, the signal is continuously sampled, quantized, coded, and transmitted, after each sample amplitude is converted to the nearest standard amplitude and into the corresponding back-to-front binary number.</a:t>
            </a:r>
            <a:endParaRPr lang="en-IN" dirty="0" smtClean="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0000" lnSpcReduction="20000"/>
          </a:bodyPr>
          <a:lstStyle/>
          <a:p>
            <a:pPr>
              <a:buNone/>
            </a:pPr>
            <a:r>
              <a:rPr lang="en-US" b="1" dirty="0" smtClean="0"/>
              <a:t>Quantizing Noise:</a:t>
            </a:r>
            <a:endParaRPr lang="en-IN" dirty="0" smtClean="0"/>
          </a:p>
          <a:p>
            <a:pPr>
              <a:buNone/>
            </a:pPr>
            <a:r>
              <a:rPr lang="en-US" dirty="0" smtClean="0"/>
              <a:t>      In quantizing, the actual amplitude at the sampling instant is not transmitted, but, its nearest standard level is transmitted in coded form. The quantizing process then introduces a certain amount of error in the transmitted signal, which is called </a:t>
            </a:r>
            <a:r>
              <a:rPr lang="en-US" b="1" dirty="0" smtClean="0"/>
              <a:t>quantizing error or quantizing noise</a:t>
            </a:r>
            <a:r>
              <a:rPr lang="en-US" dirty="0" smtClean="0"/>
              <a:t>. This error is small if a large number of standard levels are used for a given range of signal. A 5-place code would allow 32 steps [</a:t>
            </a:r>
            <a:r>
              <a:rPr lang="en-US" b="1" dirty="0" smtClean="0"/>
              <a:t>2</a:t>
            </a:r>
            <a:r>
              <a:rPr lang="en-US" b="1" baseline="30000" dirty="0" smtClean="0"/>
              <a:t>5</a:t>
            </a:r>
            <a:r>
              <a:rPr lang="en-US" dirty="0" smtClean="0"/>
              <a:t>] while a 7-digit code would result in 128 [</a:t>
            </a:r>
            <a:r>
              <a:rPr lang="en-US" b="1" dirty="0" smtClean="0"/>
              <a:t>2</a:t>
            </a:r>
            <a:r>
              <a:rPr lang="en-US" b="1" baseline="30000" dirty="0" smtClean="0"/>
              <a:t>7</a:t>
            </a:r>
            <a:r>
              <a:rPr lang="en-US" dirty="0" smtClean="0"/>
              <a:t>] steps, giving better than 1% accuracy. This 7-digit code, giving 128 steps, is a standard for transmitting voice signals in telephony. However, when more number of levels are used, more bits are required to be sent per step, requiring more bandwidth since the bandwidth required is proportional to the number of bits per second.</a:t>
            </a:r>
            <a:endParaRPr lang="en-IN" dirty="0" smtClean="0"/>
          </a:p>
          <a:p>
            <a:endParaRPr lang="en-IN" dirty="0" smtClean="0"/>
          </a:p>
          <a:p>
            <a:pPr>
              <a:buNone/>
            </a:pPr>
            <a:r>
              <a:rPr lang="en-US" b="1" dirty="0" smtClean="0"/>
              <a:t>Generation of PCM:</a:t>
            </a:r>
            <a:endParaRPr lang="en-IN" dirty="0" smtClean="0"/>
          </a:p>
          <a:p>
            <a:pPr>
              <a:buNone/>
            </a:pPr>
            <a:r>
              <a:rPr lang="en-US" dirty="0" smtClean="0"/>
              <a:t>	The basic elements for the generation of pulse code modulation are  shown in the Fig: the analog signal m (t) is passed through the anti-aliasing filter which avoids aliasing. Aliasing refers to the overlapping of parts of spectra and once such overlap is allowed to occur the spectra can no longer be separated by filtering. The output of anti-aliasing filter is sampled using sample and hold circuit. The flat top samples are then quantized and converted to digital numbers through an analog to digital converter.</a:t>
            </a:r>
            <a:endParaRPr lang="en-IN" dirty="0" smtClean="0"/>
          </a:p>
          <a:p>
            <a:endParaRPr lang="en-IN"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bwMode="auto">
          <a:xfrm>
            <a:off x="714348" y="1071546"/>
            <a:ext cx="7572428" cy="3682145"/>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normAutofit/>
          </a:bodyPr>
          <a:lstStyle/>
          <a:p>
            <a:r>
              <a:rPr lang="en-US" sz="2000" dirty="0" smtClean="0"/>
              <a:t>At the receiver, the signaling intelligence is extracted, and PCM is converted into corresponding PAM pulses which are then demodulated in the usual way. As PCM is highly immune to noise, amplitude modulation of PCM signal on </a:t>
            </a:r>
            <a:r>
              <a:rPr lang="en-US" sz="2000" b="1" dirty="0" smtClean="0"/>
              <a:t>RF</a:t>
            </a:r>
            <a:r>
              <a:rPr lang="en-US" sz="2000" dirty="0" smtClean="0"/>
              <a:t> carrier is quite common, so that the  communication system become </a:t>
            </a:r>
            <a:r>
              <a:rPr lang="en-US" sz="2000" b="1" dirty="0" smtClean="0"/>
              <a:t>PCM-AM</a:t>
            </a:r>
            <a:r>
              <a:rPr lang="en-US" sz="2000" dirty="0" smtClean="0"/>
              <a:t> system</a:t>
            </a:r>
            <a:r>
              <a:rPr lang="en-US" dirty="0" smtClean="0"/>
              <a:t>.</a:t>
            </a:r>
          </a:p>
          <a:p>
            <a:r>
              <a:rPr lang="en-US" sz="2000" dirty="0" smtClean="0"/>
              <a:t>Working with very small signal levels (by comparison with the quantization interval) can introduce more errors. Companding can be used to increase the accuracy of such signals. This is the process of distorting the analogue signal in a controlled way before quantizing takes place, by compressing its larger values at the source and then expanding them at the receiving end. There are two standards used: </a:t>
            </a:r>
            <a:r>
              <a:rPr lang="en-US" sz="2000" i="1" dirty="0" smtClean="0"/>
              <a:t>A-law</a:t>
            </a:r>
            <a:r>
              <a:rPr lang="en-US" sz="2000" dirty="0" smtClean="0"/>
              <a:t> in Europe, and </a:t>
            </a:r>
            <a:r>
              <a:rPr lang="en-US" sz="2000" i="1" dirty="0" smtClean="0"/>
              <a:t>µ-law</a:t>
            </a:r>
            <a:r>
              <a:rPr lang="en-US" sz="2000" dirty="0" smtClean="0"/>
              <a:t> in the USA. The term </a:t>
            </a:r>
            <a:r>
              <a:rPr lang="en-US" sz="2000" i="1" dirty="0" smtClean="0"/>
              <a:t>companding</a:t>
            </a:r>
            <a:r>
              <a:rPr lang="en-US" sz="2000" dirty="0" smtClean="0"/>
              <a:t> was created by combining the terms </a:t>
            </a:r>
            <a:r>
              <a:rPr lang="en-US" sz="2000" i="1" dirty="0" err="1" smtClean="0"/>
              <a:t>COMpressing</a:t>
            </a:r>
            <a:r>
              <a:rPr lang="en-US" sz="2000" dirty="0" smtClean="0"/>
              <a:t> and </a:t>
            </a:r>
            <a:r>
              <a:rPr lang="en-US" sz="2000" i="1" dirty="0" err="1" smtClean="0"/>
              <a:t>exPANDING</a:t>
            </a:r>
            <a:endParaRPr lang="en-IN" sz="2000" dirty="0" smtClean="0"/>
          </a:p>
          <a:p>
            <a:endParaRPr lang="en-IN" dirty="0" smtClean="0"/>
          </a:p>
          <a:p>
            <a:endParaRPr lang="en-IN" dirty="0"/>
          </a:p>
        </p:txBody>
      </p:sp>
      <p:sp>
        <p:nvSpPr>
          <p:cNvPr id="4" name="TextBox 3"/>
          <p:cNvSpPr txBox="1"/>
          <p:nvPr/>
        </p:nvSpPr>
        <p:spPr>
          <a:xfrm>
            <a:off x="3214678" y="714356"/>
            <a:ext cx="2214578" cy="461665"/>
          </a:xfrm>
          <a:prstGeom prst="rect">
            <a:avLst/>
          </a:prstGeom>
          <a:noFill/>
        </p:spPr>
        <p:txBody>
          <a:bodyPr wrap="square" rtlCol="0">
            <a:spAutoFit/>
          </a:bodyPr>
          <a:lstStyle/>
          <a:p>
            <a:r>
              <a:rPr lang="en-US" sz="2400" dirty="0" smtClean="0">
                <a:solidFill>
                  <a:schemeClr val="tx2"/>
                </a:solidFill>
              </a:rPr>
              <a:t>Detection</a:t>
            </a:r>
            <a:endParaRPr lang="en-IN" sz="2400" dirty="0">
              <a:solidFill>
                <a:schemeClr val="tx2"/>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1571604" y="1500174"/>
            <a:ext cx="6072230" cy="442915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923" y="228600"/>
            <a:ext cx="8229600" cy="1143000"/>
          </a:xfrm>
        </p:spPr>
        <p:txBody>
          <a:bodyPr>
            <a:normAutofit/>
          </a:bodyPr>
          <a:lstStyle/>
          <a:p>
            <a:r>
              <a:rPr lang="en-US" dirty="0" smtClean="0"/>
              <a:t>ASK:</a:t>
            </a:r>
            <a:endParaRPr lang="en-IN" dirty="0"/>
          </a:p>
        </p:txBody>
      </p:sp>
      <p:sp>
        <p:nvSpPr>
          <p:cNvPr id="3" name="Content Placeholder 2"/>
          <p:cNvSpPr>
            <a:spLocks noGrp="1"/>
          </p:cNvSpPr>
          <p:nvPr>
            <p:ph idx="1"/>
          </p:nvPr>
        </p:nvSpPr>
        <p:spPr>
          <a:xfrm>
            <a:off x="468923" y="1219200"/>
            <a:ext cx="8229600" cy="5067320"/>
          </a:xfrm>
        </p:spPr>
        <p:txBody>
          <a:bodyPr>
            <a:normAutofit fontScale="92500"/>
          </a:bodyPr>
          <a:lstStyle/>
          <a:p>
            <a:r>
              <a:rPr lang="en-US" dirty="0" smtClean="0"/>
              <a:t>The system is keyed by shifting the amplitude of the carrier between the two levels (0,1), then it is called ASK.</a:t>
            </a:r>
            <a:endParaRPr lang="en-IN" dirty="0" smtClean="0"/>
          </a:p>
          <a:p>
            <a:r>
              <a:rPr lang="en-US" dirty="0" smtClean="0"/>
              <a:t>Binary – 1 stands for maximum amplitude.</a:t>
            </a:r>
            <a:endParaRPr lang="en-IN" dirty="0" smtClean="0"/>
          </a:p>
          <a:p>
            <a:r>
              <a:rPr lang="en-US" dirty="0" smtClean="0"/>
              <a:t>Binary – 0 stands for minimum amplitude.</a:t>
            </a:r>
            <a:endParaRPr lang="en-IN" dirty="0" smtClean="0"/>
          </a:p>
          <a:p>
            <a:r>
              <a:rPr lang="en-US" b="1" dirty="0" smtClean="0"/>
              <a:t>Generation of ASK:</a:t>
            </a:r>
            <a:endParaRPr lang="en-IN" dirty="0" smtClean="0"/>
          </a:p>
          <a:p>
            <a:pPr lvl="0"/>
            <a:r>
              <a:rPr lang="en-US" dirty="0" smtClean="0"/>
              <a:t>The ASK signal can be generated by using simple multiplier circuit.</a:t>
            </a:r>
            <a:endParaRPr lang="en-IN" dirty="0" smtClean="0"/>
          </a:p>
          <a:p>
            <a:pPr lvl="0"/>
            <a:r>
              <a:rPr lang="en-US" dirty="0" smtClean="0"/>
              <a:t>The input for multiplier circuit is base based signal and a carrier. Here the carrier amplitude is shifted between the two levels depending upon the input base band signal.</a:t>
            </a:r>
            <a:endParaRPr lang="en-IN" dirty="0" smtClean="0"/>
          </a:p>
          <a:p>
            <a:pPr lvl="0"/>
            <a:r>
              <a:rPr lang="en-US" dirty="0" smtClean="0"/>
              <a:t>The output will be in the form </a:t>
            </a:r>
            <a:endParaRPr lang="en-IN" dirty="0" smtClean="0"/>
          </a:p>
          <a:p>
            <a:r>
              <a:rPr lang="en-US" dirty="0" smtClean="0"/>
              <a:t>V</a:t>
            </a:r>
            <a:r>
              <a:rPr lang="en-US" baseline="-25000" dirty="0" smtClean="0"/>
              <a:t>0</a:t>
            </a:r>
            <a:r>
              <a:rPr lang="en-US" dirty="0" smtClean="0"/>
              <a:t>= b (t) x A Cos (</a:t>
            </a:r>
            <a:r>
              <a:rPr lang="en-US" dirty="0" err="1" smtClean="0"/>
              <a:t>ω</a:t>
            </a:r>
            <a:r>
              <a:rPr lang="en-US" baseline="-25000" dirty="0" err="1" smtClean="0"/>
              <a:t>c</a:t>
            </a:r>
            <a:r>
              <a:rPr lang="en-US" dirty="0" err="1" smtClean="0"/>
              <a:t>t</a:t>
            </a:r>
            <a:r>
              <a:rPr lang="en-US" dirty="0" smtClean="0"/>
              <a:t> + θ)</a:t>
            </a:r>
            <a:endParaRPr lang="en-IN" dirty="0" smtClean="0"/>
          </a:p>
          <a:p>
            <a:pPr>
              <a:buNone/>
            </a:pPr>
            <a:endParaRPr lang="en-IN" dirty="0"/>
          </a:p>
        </p:txBody>
      </p:sp>
      <p:sp>
        <p:nvSpPr>
          <p:cNvPr id="5" name="Content Placeholder 2">
            <a:extLst>
              <a:ext uri="{FF2B5EF4-FFF2-40B4-BE49-F238E27FC236}">
                <a16:creationId xmlns:a16="http://schemas.microsoft.com/office/drawing/2014/main" xmlns="" id="{979DA353-9167-4643-930C-F46E96A40F6A}"/>
              </a:ext>
            </a:extLst>
          </p:cNvPr>
          <p:cNvSpPr txBox="1">
            <a:spLocks/>
          </p:cNvSpPr>
          <p:nvPr/>
        </p:nvSpPr>
        <p:spPr>
          <a:xfrm>
            <a:off x="468923" y="4659923"/>
            <a:ext cx="8229600" cy="220980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1604" y="714356"/>
            <a:ext cx="5972188" cy="653210"/>
          </a:xfrm>
        </p:spPr>
        <p:txBody>
          <a:bodyPr>
            <a:normAutofit fontScale="90000"/>
          </a:bodyPr>
          <a:lstStyle/>
          <a:p>
            <a:r>
              <a:rPr lang="en-US" b="1" dirty="0" smtClean="0"/>
              <a:t>Multiplex Transmission</a:t>
            </a:r>
            <a:endParaRPr lang="en-IN" dirty="0"/>
          </a:p>
        </p:txBody>
      </p:sp>
      <p:sp>
        <p:nvSpPr>
          <p:cNvPr id="3" name="Content Placeholder 2"/>
          <p:cNvSpPr>
            <a:spLocks noGrp="1"/>
          </p:cNvSpPr>
          <p:nvPr>
            <p:ph idx="1"/>
          </p:nvPr>
        </p:nvSpPr>
        <p:spPr>
          <a:xfrm>
            <a:off x="457200" y="1285860"/>
            <a:ext cx="8229600" cy="5429288"/>
          </a:xfrm>
        </p:spPr>
        <p:txBody>
          <a:bodyPr>
            <a:noAutofit/>
          </a:bodyPr>
          <a:lstStyle/>
          <a:p>
            <a:r>
              <a:rPr lang="en-US" sz="1900" dirty="0" smtClean="0"/>
              <a:t>More efficient communication system can be obtained if a station transmits more than one “message” on the same carrier and on the same channel, or number of transmitters are transmitting simultaneously on the same channel. This process is known as </a:t>
            </a:r>
            <a:r>
              <a:rPr lang="en-US" sz="1900" b="1" dirty="0" smtClean="0"/>
              <a:t>“multiplexing”</a:t>
            </a:r>
            <a:r>
              <a:rPr lang="en-US" sz="1900" dirty="0" smtClean="0"/>
              <a:t>.</a:t>
            </a:r>
            <a:endParaRPr lang="en-IN" sz="1900" dirty="0" smtClean="0"/>
          </a:p>
          <a:p>
            <a:r>
              <a:rPr lang="en-US" sz="1900" b="1" dirty="0" smtClean="0"/>
              <a:t>There are two types of multiplexing</a:t>
            </a:r>
            <a:endParaRPr lang="en-IN" sz="1900" dirty="0" smtClean="0"/>
          </a:p>
          <a:p>
            <a:pPr lvl="0"/>
            <a:r>
              <a:rPr lang="en-US" sz="1900" dirty="0" smtClean="0"/>
              <a:t>Frequency Division Multiplexing [FDM]</a:t>
            </a:r>
            <a:endParaRPr lang="en-IN" sz="1900" dirty="0" smtClean="0"/>
          </a:p>
          <a:p>
            <a:pPr lvl="0"/>
            <a:r>
              <a:rPr lang="en-US" sz="1900" dirty="0" smtClean="0"/>
              <a:t>Time Division Multiplexing [TDM]</a:t>
            </a:r>
            <a:endParaRPr lang="en-IN" sz="1900" dirty="0" smtClean="0"/>
          </a:p>
          <a:p>
            <a:r>
              <a:rPr lang="en-US" sz="1900" dirty="0" smtClean="0"/>
              <a:t>	Multiplexing requires that the signals be kept apart so that they do not interfere with each other, and thus they can be separated at the receiving end. This is accomplished by separating the signal either in frequency or time. </a:t>
            </a:r>
            <a:endParaRPr lang="en-IN" sz="1900" dirty="0" smtClean="0"/>
          </a:p>
          <a:p>
            <a:r>
              <a:rPr lang="en-US" sz="1900" b="1" dirty="0" smtClean="0"/>
              <a:t>Frequency Division Multiplexing (FDM):</a:t>
            </a:r>
            <a:endParaRPr lang="en-IN" sz="1900" dirty="0" smtClean="0"/>
          </a:p>
          <a:p>
            <a:r>
              <a:rPr lang="en-US" sz="1900" dirty="0" smtClean="0"/>
              <a:t>	The most commonly method of modulation in FDM is single sideband modulation, which requires a bandwidth that is approximately equal to that of original message signal. The band pass filters following the modulators are used to restrict the band of each modulated wave to its prescribed range. </a:t>
            </a:r>
            <a:endParaRPr lang="en-IN" sz="19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rot="5400000">
            <a:off x="357158" y="1428736"/>
            <a:ext cx="3714776" cy="3286148"/>
          </a:xfrm>
          <a:prstGeom prst="rect">
            <a:avLst/>
          </a:prstGeom>
          <a:noFill/>
          <a:ln w="9525">
            <a:noFill/>
            <a:miter lim="800000"/>
            <a:headEnd/>
            <a:tailEnd/>
          </a:ln>
        </p:spPr>
      </p:pic>
      <p:pic>
        <p:nvPicPr>
          <p:cNvPr id="5" name="Picture 4"/>
          <p:cNvPicPr/>
          <p:nvPr/>
        </p:nvPicPr>
        <p:blipFill>
          <a:blip r:embed="rId3"/>
          <a:srcRect/>
          <a:stretch>
            <a:fillRect/>
          </a:stretch>
        </p:blipFill>
        <p:spPr bwMode="auto">
          <a:xfrm rot="5400000">
            <a:off x="4786312" y="1000110"/>
            <a:ext cx="3429023" cy="4286279"/>
          </a:xfrm>
          <a:prstGeom prst="rect">
            <a:avLst/>
          </a:prstGeom>
          <a:noFill/>
          <a:ln w="9525">
            <a:noFill/>
            <a:miter lim="800000"/>
            <a:headEnd/>
            <a:tailEnd/>
          </a:ln>
        </p:spPr>
      </p:pic>
      <p:sp>
        <p:nvSpPr>
          <p:cNvPr id="11" name="Rectangle 10"/>
          <p:cNvSpPr/>
          <p:nvPr/>
        </p:nvSpPr>
        <p:spPr>
          <a:xfrm>
            <a:off x="785786" y="5214950"/>
            <a:ext cx="7858180" cy="923330"/>
          </a:xfrm>
          <a:prstGeom prst="rect">
            <a:avLst/>
          </a:prstGeom>
        </p:spPr>
        <p:txBody>
          <a:bodyPr wrap="square">
            <a:spAutoFit/>
          </a:bodyPr>
          <a:lstStyle/>
          <a:p>
            <a:r>
              <a:rPr lang="en-US" dirty="0" smtClean="0"/>
              <a:t>At the receiving end, band pass filters connected to the common channel separate the message signals on the frequency occupancy basis. Finally, the original message signals are recovered by individual demodulators</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472518" cy="5143536"/>
          </a:xfrm>
        </p:spPr>
        <p:txBody>
          <a:bodyPr>
            <a:normAutofit fontScale="40000" lnSpcReduction="20000"/>
          </a:bodyPr>
          <a:lstStyle/>
          <a:p>
            <a:pPr>
              <a:buNone/>
            </a:pPr>
            <a:endParaRPr lang="en-IN" sz="4000" dirty="0" smtClean="0"/>
          </a:p>
          <a:p>
            <a:pPr>
              <a:buNone/>
            </a:pPr>
            <a:r>
              <a:rPr lang="en-US" sz="4000" dirty="0" smtClean="0"/>
              <a:t>	</a:t>
            </a:r>
          </a:p>
          <a:p>
            <a:r>
              <a:rPr lang="en-US" sz="4500" dirty="0" smtClean="0"/>
              <a:t>In TDM, each  signal to be transmitted [voice or telemetry data] is sampled sequentially and the resulting pulse code is used to modulate the carrier. Since only one signal modulates the carrier at any time, no added equipment and no increase in bandwidth is needed when multiplexing. </a:t>
            </a:r>
          </a:p>
          <a:p>
            <a:endParaRPr lang="en-IN" sz="4500" dirty="0" smtClean="0"/>
          </a:p>
          <a:p>
            <a:r>
              <a:rPr lang="en-US" sz="4500" dirty="0" smtClean="0"/>
              <a:t>Thus, in TDM, each signal occupies the entire bandwidth of the channel. However, each signal is transmitted for only a short period of time.</a:t>
            </a:r>
            <a:endParaRPr lang="en-IN" sz="4500" dirty="0" smtClean="0"/>
          </a:p>
          <a:p>
            <a:r>
              <a:rPr lang="en-US" sz="4500" dirty="0" smtClean="0"/>
              <a:t>The five signals are time division multiplexed. Each signal is allowed to use the channel for a fixed interval of time, called </a:t>
            </a:r>
            <a:r>
              <a:rPr lang="en-US" sz="4500" b="1" dirty="0" smtClean="0"/>
              <a:t>time slot</a:t>
            </a:r>
            <a:r>
              <a:rPr lang="en-US" sz="4500" dirty="0" smtClean="0"/>
              <a:t>. The five signals use the channel sequentially one after other.</a:t>
            </a:r>
            <a:endParaRPr lang="en-IN" sz="4500" dirty="0" smtClean="0"/>
          </a:p>
          <a:p>
            <a:r>
              <a:rPr lang="en-US" sz="4500" dirty="0" smtClean="0"/>
              <a:t>Once all the signals have been transmitted, the cycle repeats again and again, at a high rate of speed. The  TDM system which is used to multiplex the five signals.</a:t>
            </a:r>
          </a:p>
          <a:p>
            <a:endParaRPr lang="en-IN" sz="4500" dirty="0" smtClean="0"/>
          </a:p>
          <a:p>
            <a:r>
              <a:rPr lang="en-US" sz="4500" dirty="0" smtClean="0"/>
              <a:t>A rotating switch called a </a:t>
            </a:r>
            <a:r>
              <a:rPr lang="en-US" sz="4500" b="1" dirty="0" smtClean="0"/>
              <a:t>commutator</a:t>
            </a:r>
            <a:r>
              <a:rPr lang="en-US" sz="4500" dirty="0" smtClean="0"/>
              <a:t> connects the output of each channel modulator to the communication channel input in turn. The commutator is realized with electronic switches since it has to rotate at high speed. The commutator remains at each contact for a fixed interval of time, which is the time slot allotted for each channel.</a:t>
            </a:r>
            <a:endParaRPr lang="en-IN" sz="4500" dirty="0" smtClean="0"/>
          </a:p>
          <a:p>
            <a:pPr>
              <a:buNone/>
            </a:pPr>
            <a:r>
              <a:rPr lang="en-US" sz="4500" dirty="0" smtClean="0"/>
              <a:t>	</a:t>
            </a:r>
          </a:p>
          <a:p>
            <a:endParaRPr lang="en-IN" dirty="0"/>
          </a:p>
        </p:txBody>
      </p:sp>
      <p:sp>
        <p:nvSpPr>
          <p:cNvPr id="5" name="TextBox 4"/>
          <p:cNvSpPr txBox="1"/>
          <p:nvPr/>
        </p:nvSpPr>
        <p:spPr>
          <a:xfrm>
            <a:off x="3286116" y="714356"/>
            <a:ext cx="2071702" cy="461665"/>
          </a:xfrm>
          <a:prstGeom prst="rect">
            <a:avLst/>
          </a:prstGeom>
          <a:noFill/>
        </p:spPr>
        <p:txBody>
          <a:bodyPr wrap="square" rtlCol="0">
            <a:spAutoFit/>
          </a:bodyPr>
          <a:lstStyle/>
          <a:p>
            <a:pPr algn="ctr"/>
            <a:r>
              <a:rPr lang="en-US" sz="2400" dirty="0" smtClean="0">
                <a:solidFill>
                  <a:schemeClr val="accent1">
                    <a:lumMod val="75000"/>
                  </a:schemeClr>
                </a:solidFill>
              </a:rPr>
              <a:t>TDM</a:t>
            </a:r>
            <a:endParaRPr lang="en-IN" sz="2400" dirty="0">
              <a:solidFill>
                <a:schemeClr val="accent1">
                  <a:lumMod val="75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04088"/>
            <a:ext cx="8229600" cy="1796218"/>
          </a:xfrm>
        </p:spPr>
        <p:txBody>
          <a:bodyPr>
            <a:normAutofit/>
          </a:bodyPr>
          <a:lstStyle/>
          <a:p>
            <a:r>
              <a:rPr lang="en-US" sz="2000" dirty="0" smtClean="0"/>
              <a:t/>
            </a:r>
            <a:br>
              <a:rPr lang="en-US" sz="2000" dirty="0" smtClean="0"/>
            </a:br>
            <a:r>
              <a:rPr lang="en-US" sz="2000" dirty="0" smtClean="0">
                <a:solidFill>
                  <a:schemeClr val="tx1"/>
                </a:solidFill>
              </a:rPr>
              <a:t>At the receiver, another switch, rotating in synchronism with the sending end commutator is used. This switch connects the pulses received to the appropriate demodulator circuits. For the proper operation of the system, absolute synchronism is very essential, between transmitter and receiver</a:t>
            </a:r>
            <a:r>
              <a:rPr lang="en-US" sz="2000" dirty="0" smtClean="0"/>
              <a:t>.</a:t>
            </a:r>
            <a:r>
              <a:rPr lang="en-IN" sz="1000" dirty="0" smtClean="0"/>
              <a:t/>
            </a:r>
            <a:br>
              <a:rPr lang="en-IN" sz="1000" dirty="0" smtClean="0"/>
            </a:br>
            <a:endParaRPr lang="en-IN" sz="1000" dirty="0"/>
          </a:p>
        </p:txBody>
      </p:sp>
      <p:pic>
        <p:nvPicPr>
          <p:cNvPr id="4" name="Content Placeholder 3"/>
          <p:cNvPicPr>
            <a:picLocks noGrp="1"/>
          </p:cNvPicPr>
          <p:nvPr>
            <p:ph idx="1"/>
          </p:nvPr>
        </p:nvPicPr>
        <p:blipFill>
          <a:blip r:embed="rId2"/>
          <a:stretch>
            <a:fillRect/>
          </a:stretch>
        </p:blipFill>
        <p:spPr bwMode="auto">
          <a:xfrm>
            <a:off x="1285852" y="2714620"/>
            <a:ext cx="7000924" cy="3400976"/>
          </a:xfrm>
          <a:prstGeom prst="rect">
            <a:avLst/>
          </a:prstGeom>
          <a:noFill/>
          <a:ln w="9525">
            <a:noFill/>
            <a:miter lim="800000"/>
            <a:headEnd/>
            <a:tailEnd/>
          </a:ln>
        </p:spPr>
      </p:pic>
      <p:sp>
        <p:nvSpPr>
          <p:cNvPr id="3" name="TextBox 2"/>
          <p:cNvSpPr txBox="1"/>
          <p:nvPr/>
        </p:nvSpPr>
        <p:spPr>
          <a:xfrm>
            <a:off x="2071670" y="5214950"/>
            <a:ext cx="184731" cy="369332"/>
          </a:xfrm>
          <a:prstGeom prst="rect">
            <a:avLst/>
          </a:prstGeom>
          <a:noFill/>
        </p:spPr>
        <p:txBody>
          <a:bodyPr wrap="none" rtlCol="0">
            <a:spAutoFit/>
          </a:bodyPr>
          <a:lstStyle/>
          <a:p>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67302"/>
          </a:xfrm>
        </p:spPr>
        <p:txBody>
          <a:bodyPr/>
          <a:lstStyle/>
          <a:p>
            <a:endParaRPr lang="en-US" dirty="0" smtClean="0"/>
          </a:p>
          <a:p>
            <a:endParaRPr lang="en-US" dirty="0" smtClean="0"/>
          </a:p>
          <a:p>
            <a:endParaRPr lang="en-US" dirty="0" smtClean="0"/>
          </a:p>
          <a:p>
            <a:pPr algn="ctr">
              <a:buNone/>
            </a:pPr>
            <a:r>
              <a:rPr lang="en-US" sz="6000" dirty="0" smtClean="0"/>
              <a:t>THANK  YOU</a:t>
            </a:r>
          </a:p>
          <a:p>
            <a:pPr>
              <a:buNone/>
            </a:pPr>
            <a:r>
              <a:rPr lang="en-US" smtClean="0"/>
              <a: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Demodulation</a:t>
            </a:r>
            <a:endParaRPr lang="en-IN" dirty="0"/>
          </a:p>
        </p:txBody>
      </p:sp>
      <p:sp>
        <p:nvSpPr>
          <p:cNvPr id="3" name="Content Placeholder 2"/>
          <p:cNvSpPr>
            <a:spLocks noGrp="1"/>
          </p:cNvSpPr>
          <p:nvPr>
            <p:ph idx="1"/>
          </p:nvPr>
        </p:nvSpPr>
        <p:spPr/>
        <p:txBody>
          <a:bodyPr/>
          <a:lstStyle/>
          <a:p>
            <a:pPr lvl="0"/>
            <a:r>
              <a:rPr lang="en-US" dirty="0" smtClean="0"/>
              <a:t>The ASK signal which transmitted by radiation, it is the process to recover the baseband signal. </a:t>
            </a:r>
            <a:endParaRPr lang="en-IN" dirty="0" smtClean="0"/>
          </a:p>
          <a:p>
            <a:pPr lvl="0"/>
            <a:r>
              <a:rPr lang="en-US" dirty="0" smtClean="0"/>
              <a:t>Initially the carrier is recovered by the carrier recovery circuit. The recovered carrier must be in same phase and frequency to that of the carrier at the transmitter. </a:t>
            </a:r>
            <a:endParaRPr lang="en-IN" dirty="0" smtClean="0"/>
          </a:p>
          <a:p>
            <a:pPr lvl="0"/>
            <a:r>
              <a:rPr lang="en-US" dirty="0" smtClean="0"/>
              <a:t>The recovered carrier and ASK signal are multiplied in a multiplier circuit, </a:t>
            </a:r>
            <a:endParaRPr lang="en-IN" dirty="0" smtClean="0"/>
          </a:p>
          <a:p>
            <a:r>
              <a:rPr lang="en-US" dirty="0" smtClean="0"/>
              <a:t>We get,	A b (t) Cos</a:t>
            </a:r>
            <a:r>
              <a:rPr lang="en-US" baseline="30000" dirty="0" smtClean="0"/>
              <a:t>2</a:t>
            </a:r>
            <a:r>
              <a:rPr lang="en-US" dirty="0" smtClean="0"/>
              <a:t>(</a:t>
            </a:r>
            <a:r>
              <a:rPr lang="en-US" dirty="0" err="1" smtClean="0"/>
              <a:t>ω</a:t>
            </a:r>
            <a:r>
              <a:rPr lang="en-US" baseline="-25000" dirty="0" err="1" smtClean="0"/>
              <a:t>c</a:t>
            </a:r>
            <a:r>
              <a:rPr lang="en-US" dirty="0" err="1" smtClean="0"/>
              <a:t>t</a:t>
            </a:r>
            <a:r>
              <a:rPr lang="en-US" dirty="0" smtClean="0"/>
              <a:t> + θ) = A b(t) </a:t>
            </a:r>
            <a:endParaRPr lang="en-IN" dirty="0" smtClean="0"/>
          </a:p>
          <a:p>
            <a:r>
              <a:rPr lang="en-US" dirty="0" smtClean="0"/>
              <a:t>The signal is given to low pass filter whose output is the base hand signal. </a:t>
            </a:r>
            <a:endParaRPr lang="en-IN" dirty="0" smtClean="0"/>
          </a:p>
          <a:p>
            <a:endParaRPr lang="en-IN" dirty="0"/>
          </a:p>
        </p:txBody>
      </p:sp>
    </p:spTree>
    <p:extLst>
      <p:ext uri="{BB962C8B-B14F-4D97-AF65-F5344CB8AC3E}">
        <p14:creationId xmlns:p14="http://schemas.microsoft.com/office/powerpoint/2010/main" xmlns="" val="2944811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1285852" y="1000108"/>
            <a:ext cx="6715172" cy="5034774"/>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r>
              <a:rPr lang="en-US" dirty="0" smtClean="0"/>
              <a:t>FSK:</a:t>
            </a:r>
            <a:endParaRPr lang="en-IN" dirty="0"/>
          </a:p>
        </p:txBody>
      </p:sp>
      <p:sp>
        <p:nvSpPr>
          <p:cNvPr id="3" name="Content Placeholder 2"/>
          <p:cNvSpPr>
            <a:spLocks noGrp="1"/>
          </p:cNvSpPr>
          <p:nvPr>
            <p:ph idx="1"/>
          </p:nvPr>
        </p:nvSpPr>
        <p:spPr>
          <a:xfrm>
            <a:off x="457200" y="1214422"/>
            <a:ext cx="8229600" cy="5110178"/>
          </a:xfrm>
        </p:spPr>
        <p:txBody>
          <a:bodyPr>
            <a:normAutofit fontScale="77500" lnSpcReduction="20000"/>
          </a:bodyPr>
          <a:lstStyle/>
          <a:p>
            <a:pPr>
              <a:buNone/>
            </a:pPr>
            <a:endParaRPr lang="en-IN" dirty="0" smtClean="0"/>
          </a:p>
          <a:p>
            <a:r>
              <a:rPr lang="en-US" dirty="0" smtClean="0"/>
              <a:t>In this the system is keyed by shifting the frequency of the carrier between the two levels </a:t>
            </a:r>
            <a:r>
              <a:rPr lang="en-US" dirty="0" err="1" smtClean="0"/>
              <a:t>i.e</a:t>
            </a:r>
            <a:r>
              <a:rPr lang="en-US" dirty="0" smtClean="0"/>
              <a:t> one is other is low frequency (0) and high frequency (1). Then it is called FSK.</a:t>
            </a:r>
          </a:p>
          <a:p>
            <a:pPr>
              <a:buNone/>
            </a:pPr>
            <a:endParaRPr lang="en-US" dirty="0" smtClean="0"/>
          </a:p>
          <a:p>
            <a:pPr>
              <a:buNone/>
            </a:pPr>
            <a:endParaRPr lang="en-IN" dirty="0" smtClean="0"/>
          </a:p>
          <a:p>
            <a:pPr>
              <a:buNone/>
            </a:pPr>
            <a:r>
              <a:rPr lang="en-US" b="1" dirty="0" smtClean="0"/>
              <a:t>Generation:</a:t>
            </a:r>
            <a:endParaRPr lang="en-IN" dirty="0" smtClean="0"/>
          </a:p>
          <a:p>
            <a:pPr lvl="0"/>
            <a:r>
              <a:rPr lang="en-US" dirty="0" smtClean="0"/>
              <a:t>To generate FSK two oscillators are used to have carrier frequency f</a:t>
            </a:r>
            <a:r>
              <a:rPr lang="en-US" baseline="-25000" dirty="0" smtClean="0"/>
              <a:t>1</a:t>
            </a:r>
            <a:r>
              <a:rPr lang="en-US" dirty="0" smtClean="0"/>
              <a:t> &amp; f</a:t>
            </a:r>
            <a:r>
              <a:rPr lang="en-US" baseline="-25000" dirty="0" smtClean="0"/>
              <a:t>2</a:t>
            </a:r>
            <a:r>
              <a:rPr lang="en-US" dirty="0" smtClean="0"/>
              <a:t> depending on the input binary signal. </a:t>
            </a:r>
            <a:endParaRPr lang="en-IN" dirty="0" smtClean="0"/>
          </a:p>
          <a:p>
            <a:pPr lvl="0"/>
            <a:r>
              <a:rPr lang="en-US" dirty="0" smtClean="0"/>
              <a:t>The frequency of carrier is shifted between two levels f</a:t>
            </a:r>
            <a:r>
              <a:rPr lang="en-US" baseline="-25000" dirty="0" smtClean="0"/>
              <a:t>1</a:t>
            </a:r>
            <a:r>
              <a:rPr lang="en-US" dirty="0" smtClean="0"/>
              <a:t> &amp; f</a:t>
            </a:r>
            <a:r>
              <a:rPr lang="en-US" baseline="-25000" dirty="0" smtClean="0"/>
              <a:t>2</a:t>
            </a:r>
            <a:r>
              <a:rPr lang="en-US" dirty="0" smtClean="0"/>
              <a:t>. If b (t) =1 the output will be high frequency ‘f</a:t>
            </a:r>
            <a:r>
              <a:rPr lang="en-US" baseline="-25000" dirty="0" smtClean="0"/>
              <a:t>1</a:t>
            </a:r>
            <a:r>
              <a:rPr lang="en-US" dirty="0" smtClean="0"/>
              <a:t>’, second multiplier output is zero. </a:t>
            </a:r>
            <a:endParaRPr lang="en-IN" dirty="0" smtClean="0"/>
          </a:p>
          <a:p>
            <a:pPr lvl="0"/>
            <a:r>
              <a:rPr lang="en-US" dirty="0" smtClean="0"/>
              <a:t>Similarly if b (t) =0 the output will be low frequency ‘f</a:t>
            </a:r>
            <a:r>
              <a:rPr lang="en-US" baseline="-25000" dirty="0" smtClean="0"/>
              <a:t>2</a:t>
            </a:r>
            <a:r>
              <a:rPr lang="en-US" dirty="0" smtClean="0"/>
              <a:t>’, the first multiplier output is zero.</a:t>
            </a:r>
            <a:endParaRPr lang="en-IN" dirty="0" smtClean="0"/>
          </a:p>
          <a:p>
            <a:pPr lvl="0"/>
            <a:r>
              <a:rPr lang="en-US" dirty="0" smtClean="0"/>
              <a:t>The output of the multipliers is combined in the adder to get FSK</a:t>
            </a:r>
            <a:r>
              <a:rPr lang="en-US" b="1" dirty="0" smtClean="0"/>
              <a:t>.</a:t>
            </a:r>
            <a:endParaRPr lang="en-IN" dirty="0" smtClean="0"/>
          </a:p>
          <a:p>
            <a:pPr lvl="0"/>
            <a:r>
              <a:rPr lang="en-US" dirty="0" smtClean="0"/>
              <a:t>The disadvantage of the FSK, carrier must be generated at two different frequencies.</a:t>
            </a:r>
            <a:endParaRPr lang="en-IN" dirty="0" smtClean="0"/>
          </a:p>
          <a:p>
            <a:pPr lvl="0"/>
            <a:r>
              <a:rPr lang="en-US" dirty="0" smtClean="0"/>
              <a:t>The combined signal will be discontinuity in amplitude and phase.</a:t>
            </a:r>
            <a:r>
              <a:rPr lang="en-US" b="1" u="sng" dirty="0" smtClean="0"/>
              <a:t> </a:t>
            </a:r>
            <a:endParaRPr lang="en-IN" dirty="0" smtClean="0"/>
          </a:p>
          <a:p>
            <a:pPr>
              <a:buNone/>
            </a:pPr>
            <a:endParaRPr lang="en-IN"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28597" y="1071547"/>
            <a:ext cx="4214842" cy="5253054"/>
          </a:xfrm>
          <a:prstGeom prst="rect">
            <a:avLst/>
          </a:prstGeom>
          <a:noFill/>
          <a:ln w="9525">
            <a:noFill/>
            <a:miter lim="800000"/>
            <a:headEnd/>
            <a:tailEnd/>
          </a:ln>
          <a:effectLst/>
        </p:spPr>
      </p:pic>
      <p:pic>
        <p:nvPicPr>
          <p:cNvPr id="2052" name="Picture 4" descr="Image result for Frequency shift keying modulation and demodulation images"/>
          <p:cNvPicPr>
            <a:picLocks noChangeAspect="1" noChangeArrowheads="1"/>
          </p:cNvPicPr>
          <p:nvPr/>
        </p:nvPicPr>
        <p:blipFill>
          <a:blip r:embed="rId3"/>
          <a:srcRect/>
          <a:stretch>
            <a:fillRect/>
          </a:stretch>
        </p:blipFill>
        <p:spPr bwMode="auto">
          <a:xfrm>
            <a:off x="5000628" y="1142984"/>
            <a:ext cx="3857652" cy="464347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r>
              <a:rPr lang="en-US" dirty="0" smtClean="0"/>
              <a:t>Demodulation:</a:t>
            </a:r>
            <a:endParaRPr lang="en-IN" dirty="0"/>
          </a:p>
        </p:txBody>
      </p:sp>
      <p:sp>
        <p:nvSpPr>
          <p:cNvPr id="3" name="Content Placeholder 2"/>
          <p:cNvSpPr>
            <a:spLocks noGrp="1"/>
          </p:cNvSpPr>
          <p:nvPr>
            <p:ph idx="1"/>
          </p:nvPr>
        </p:nvSpPr>
        <p:spPr>
          <a:xfrm>
            <a:off x="457200" y="1428736"/>
            <a:ext cx="8229600" cy="4895864"/>
          </a:xfrm>
        </p:spPr>
        <p:txBody>
          <a:bodyPr>
            <a:normAutofit fontScale="92500"/>
          </a:bodyPr>
          <a:lstStyle/>
          <a:p>
            <a:pPr>
              <a:buNone/>
            </a:pPr>
            <a:endParaRPr lang="en-IN" dirty="0" smtClean="0"/>
          </a:p>
          <a:p>
            <a:pPr lvl="0"/>
            <a:r>
              <a:rPr lang="en-US" dirty="0" smtClean="0"/>
              <a:t>To detect FSK signal, i.e., to recover the baseband signal</a:t>
            </a:r>
            <a:r>
              <a:rPr lang="en-US" b="1" dirty="0" smtClean="0"/>
              <a:t>.</a:t>
            </a:r>
            <a:endParaRPr lang="en-IN" dirty="0" smtClean="0"/>
          </a:p>
          <a:p>
            <a:pPr lvl="0"/>
            <a:r>
              <a:rPr lang="en-US" dirty="0" smtClean="0"/>
              <a:t>The receiver can be constructed by using two separate ASK detectors. </a:t>
            </a:r>
            <a:endParaRPr lang="en-IN" dirty="0" smtClean="0"/>
          </a:p>
          <a:p>
            <a:pPr lvl="0"/>
            <a:r>
              <a:rPr lang="en-US" dirty="0" smtClean="0"/>
              <a:t>From FSK signal the carrier frequencies ‘f</a:t>
            </a:r>
            <a:r>
              <a:rPr lang="en-US" baseline="-25000" dirty="0" smtClean="0"/>
              <a:t>1</a:t>
            </a:r>
            <a:r>
              <a:rPr lang="en-US" dirty="0" smtClean="0"/>
              <a:t>’ and ‘f</a:t>
            </a:r>
            <a:r>
              <a:rPr lang="en-US" baseline="-25000" dirty="0" smtClean="0"/>
              <a:t>2</a:t>
            </a:r>
            <a:r>
              <a:rPr lang="en-US" dirty="0" smtClean="0"/>
              <a:t>’ are recovered by using carrier recovery circuit. </a:t>
            </a:r>
            <a:endParaRPr lang="en-IN" dirty="0" smtClean="0"/>
          </a:p>
          <a:p>
            <a:pPr lvl="0"/>
            <a:r>
              <a:rPr lang="en-US" dirty="0" smtClean="0"/>
              <a:t>These frequencies are multiplied with FSK signal in two different multipliers, the output of these multipliers are added in a adder and given to a pulse generator circuit to recover the same baseband signal or binary signal.</a:t>
            </a:r>
            <a:endParaRPr lang="en-IN" dirty="0" smtClean="0"/>
          </a:p>
          <a:p>
            <a:pPr>
              <a:buNone/>
            </a:pPr>
            <a:r>
              <a:rPr lang="en-US" dirty="0" smtClean="0"/>
              <a:t> </a:t>
            </a:r>
            <a:endParaRPr lang="en-IN" dirty="0" smtClean="0"/>
          </a:p>
          <a:p>
            <a:endParaRPr lang="en-IN" dirty="0"/>
          </a:p>
        </p:txBody>
      </p:sp>
    </p:spTree>
    <p:extLst>
      <p:ext uri="{BB962C8B-B14F-4D97-AF65-F5344CB8AC3E}">
        <p14:creationId xmlns:p14="http://schemas.microsoft.com/office/powerpoint/2010/main" xmlns="" val="5278481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660</TotalTime>
  <Words>2941</Words>
  <Application>Microsoft Office PowerPoint</Application>
  <PresentationFormat>On-screen Show (4:3)</PresentationFormat>
  <Paragraphs>191</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Flow</vt:lpstr>
      <vt:lpstr>    Digital Carrier Systems</vt:lpstr>
      <vt:lpstr>Digital carrier system: </vt:lpstr>
      <vt:lpstr>classification</vt:lpstr>
      <vt:lpstr>ASK:</vt:lpstr>
      <vt:lpstr>Demodulation</vt:lpstr>
      <vt:lpstr>Slide 6</vt:lpstr>
      <vt:lpstr>FSK:</vt:lpstr>
      <vt:lpstr>Slide 8</vt:lpstr>
      <vt:lpstr>Demodulation:</vt:lpstr>
      <vt:lpstr>Slide 10</vt:lpstr>
      <vt:lpstr>PSK:</vt:lpstr>
      <vt:lpstr>Slide 12</vt:lpstr>
      <vt:lpstr>Demodulation:</vt:lpstr>
      <vt:lpstr>PULSE MODULATION</vt:lpstr>
      <vt:lpstr>Slide 15</vt:lpstr>
      <vt:lpstr>:</vt:lpstr>
      <vt:lpstr>PAM Generation</vt:lpstr>
      <vt:lpstr>Slide 18</vt:lpstr>
      <vt:lpstr>PAM Detection</vt:lpstr>
      <vt:lpstr>PTM </vt:lpstr>
      <vt:lpstr>PWM Generation</vt:lpstr>
      <vt:lpstr>Slide 22</vt:lpstr>
      <vt:lpstr>Slide 23</vt:lpstr>
      <vt:lpstr>                    PWM Detection</vt:lpstr>
      <vt:lpstr>Slide 25</vt:lpstr>
      <vt:lpstr>Slide 26</vt:lpstr>
      <vt:lpstr>Slide 27</vt:lpstr>
      <vt:lpstr>PPM</vt:lpstr>
      <vt:lpstr>Slide 29</vt:lpstr>
      <vt:lpstr>PPM generation</vt:lpstr>
      <vt:lpstr>Generation of PPM</vt:lpstr>
      <vt:lpstr> PPM Detection</vt:lpstr>
      <vt:lpstr>Slide 33</vt:lpstr>
      <vt:lpstr>PCM</vt:lpstr>
      <vt:lpstr>  PRINCIPLE OF OPERATION OF PCM    </vt:lpstr>
      <vt:lpstr>Slide 36</vt:lpstr>
      <vt:lpstr>Slide 37</vt:lpstr>
      <vt:lpstr>Slide 38</vt:lpstr>
      <vt:lpstr>Slide 39</vt:lpstr>
      <vt:lpstr>Multiplex Transmission</vt:lpstr>
      <vt:lpstr>Slide 41</vt:lpstr>
      <vt:lpstr>Slide 42</vt:lpstr>
      <vt:lpstr> At the receiver, another switch, rotating in synchronism with the sending end commutator is used. This switch connects the pulses received to the appropriate demodulator circuits. For the proper operation of the system, absolute synchronism is very essential, between transmitter and receiver. </vt:lpstr>
      <vt:lpstr>Slide 44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89</cp:revision>
  <dcterms:created xsi:type="dcterms:W3CDTF">2006-08-16T00:00:00Z</dcterms:created>
  <dcterms:modified xsi:type="dcterms:W3CDTF">2017-09-23T09:15:54Z</dcterms:modified>
</cp:coreProperties>
</file>